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85" r:id="rId6"/>
    <p:sldId id="258" r:id="rId7"/>
    <p:sldId id="283" r:id="rId8"/>
    <p:sldId id="286" r:id="rId9"/>
    <p:sldId id="287" r:id="rId10"/>
    <p:sldId id="288" r:id="rId11"/>
    <p:sldId id="289" r:id="rId12"/>
    <p:sldId id="290" r:id="rId13"/>
    <p:sldId id="291" r:id="rId14"/>
    <p:sldId id="260" r:id="rId15"/>
    <p:sldId id="264" r:id="rId16"/>
    <p:sldId id="265" r:id="rId17"/>
    <p:sldId id="266" r:id="rId18"/>
    <p:sldId id="267" r:id="rId19"/>
    <p:sldId id="268" r:id="rId20"/>
    <p:sldId id="270" r:id="rId21"/>
    <p:sldId id="272" r:id="rId22"/>
    <p:sldId id="293" r:id="rId23"/>
    <p:sldId id="263" r:id="rId24"/>
    <p:sldId id="29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F3D872-3C18-4CCA-921D-4682798ACC72}" v="7" dt="2019-09-01T14:29:4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78706" autoAdjust="0"/>
  </p:normalViewPr>
  <p:slideViewPr>
    <p:cSldViewPr snapToGrid="0">
      <p:cViewPr varScale="1">
        <p:scale>
          <a:sx n="58" d="100"/>
          <a:sy n="58" d="100"/>
        </p:scale>
        <p:origin x="103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56"/>
    </p:cViewPr>
  </p:sorterViewPr>
  <p:notesViewPr>
    <p:cSldViewPr snapToGrid="0">
      <p:cViewPr varScale="1">
        <p:scale>
          <a:sx n="65" d="100"/>
          <a:sy n="65" d="100"/>
        </p:scale>
        <p:origin x="257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C9D26-9C64-4CAB-A120-9D63C83A46AD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EC9C0-FF73-42BC-8B29-8BD4A56485F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30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Wingdings" panose="05000000000000000000" pitchFamily="2" charset="2"/>
      <a:buChar char="q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Wingdings" panose="05000000000000000000" pitchFamily="2" charset="2"/>
      <a:buChar char="q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Wingdings" panose="05000000000000000000" pitchFamily="2" charset="2"/>
      <a:buChar char="q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Wingdings" panose="05000000000000000000" pitchFamily="2" charset="2"/>
      <a:buChar char="q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Wingdings" panose="05000000000000000000" pitchFamily="2" charset="2"/>
      <a:buChar char="q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Major take-away: The framework of the system is problematic and a major contributor continued dependence.</a:t>
            </a:r>
          </a:p>
          <a:p>
            <a:r>
              <a:rPr lang="en-CA" dirty="0"/>
              <a:t>I see it as a major human rights violation</a:t>
            </a:r>
          </a:p>
          <a:p>
            <a:r>
              <a:rPr lang="en-CA" dirty="0"/>
              <a:t>Initial exposure came from a case against Harper government in 2011</a:t>
            </a:r>
          </a:p>
          <a:p>
            <a:r>
              <a:rPr lang="en-CA" dirty="0"/>
              <a:t>Since this time, it has become a major research and advocacy area for me.</a:t>
            </a:r>
          </a:p>
          <a:p>
            <a:r>
              <a:rPr lang="en-CA" dirty="0"/>
              <a:t>Too much to cover in short period.  Slides will be available.  </a:t>
            </a:r>
          </a:p>
          <a:p>
            <a:r>
              <a:rPr lang="en-CA" dirty="0"/>
              <a:t>Also happy to point any of your to further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617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1990s, instead of doing one manual like before, INAC did separate manuals for the provinces</a:t>
            </a:r>
          </a:p>
          <a:p>
            <a:r>
              <a:rPr lang="en-US" dirty="0"/>
              <a:t>By this time, bands were administered social on their own: </a:t>
            </a:r>
            <a:r>
              <a:rPr lang="en-US" b="1" dirty="0"/>
              <a:t>program devolution</a:t>
            </a:r>
          </a:p>
          <a:p>
            <a:r>
              <a:rPr lang="en-US" b="1" dirty="0"/>
              <a:t>These are the manuals that are still in place – haven’t been updated since 1994!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751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70-80-90s feds gradually implement program devolution </a:t>
            </a:r>
          </a:p>
          <a:p>
            <a:pPr lvl="2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devolution = FNs provide service instead of INAC / provincial government in CW context</a:t>
            </a:r>
          </a:p>
          <a:p>
            <a:pPr lvl="2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Purported to give greater control</a:t>
            </a:r>
          </a:p>
          <a:p>
            <a:pPr lvl="2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NOT self-government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Effectuated through funding agreements in the nature of contribution agreements (feds dictate terms / conditions of program delivery and extensive reporting requirement)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HAS BEEN THE STATUS QUO FOR DECADES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148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#2 - Feds defer to provincial rules, so they assume no responsibility over policy development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FNs often not included in provincial policy development 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why would they?  In the province’s eyes, they are not under provincial jurisdiction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 legislation actually says doesn’t apply on reserve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incoherent system of policy development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A700-AEC2-466F-8346-37FB2AE98D4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425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problem: welfare is based on the idea that there are jobs – lack of work only temporary – doesn’t take into account racism, remoteness, etc.</a:t>
            </a:r>
          </a:p>
          <a:p>
            <a:pPr lvl="0"/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600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FN governments and agency has no say and no choice</a:t>
            </a:r>
          </a:p>
          <a:p>
            <a:pPr lvl="1"/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form agreements – take it or leave it</a:t>
            </a:r>
          </a:p>
          <a:p>
            <a:pPr lvl="1"/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 avenues to complain / seek redress if changes made by government – courts have provided little redress when FN have sought court</a:t>
            </a:r>
          </a:p>
          <a:p>
            <a:pPr lvl="1"/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Can’t really ‘say no’ because there are important / core services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 little flexibility to FNs / agencies to modify programming to make more culturally appropriate</a:t>
            </a: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Imposes inordinate reporting requirements and controls over FNs by federal government</a:t>
            </a:r>
          </a:p>
          <a:p>
            <a:pPr lvl="1"/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 filing can take up significant staff time - </a:t>
            </a:r>
          </a:p>
          <a:p>
            <a:pPr lvl="1"/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 show that reporting results not be used to measure / address outcomes </a:t>
            </a:r>
            <a:endParaRPr lang="en-CA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9062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Justice Project says </a:t>
            </a:r>
            <a:r>
              <a:rPr lang="en-US" b="1" dirty="0"/>
              <a:t>Rule of Law</a:t>
            </a:r>
            <a:r>
              <a:rPr lang="en-US" b="0" dirty="0"/>
              <a:t> includes government accountability; clear and publicly available laws; and accessible and impartial dispute resolution mechanism</a:t>
            </a:r>
          </a:p>
          <a:p>
            <a:r>
              <a:rPr lang="en-US" b="0" dirty="0"/>
              <a:t>Concerns raised by Auditor General of Canada since 1994</a:t>
            </a:r>
          </a:p>
          <a:p>
            <a:r>
              <a:rPr lang="en-US" dirty="0"/>
              <a:t>Too much discretion – can lead to abuse (e.g., Attawapiskat)</a:t>
            </a:r>
          </a:p>
          <a:p>
            <a:pPr lvl="0"/>
            <a:r>
              <a:rPr lang="en-US" dirty="0"/>
              <a:t>Lots of room to interpret policy in a way that is hard to policy (allows them to do what they want)</a:t>
            </a:r>
          </a:p>
          <a:p>
            <a:pPr lvl="1"/>
            <a:r>
              <a:rPr lang="en-US" dirty="0"/>
              <a:t>Comparability – says it’s strict mirroring in </a:t>
            </a:r>
            <a:r>
              <a:rPr lang="en-US" i="1" dirty="0"/>
              <a:t>Simon</a:t>
            </a:r>
            <a:r>
              <a:rPr lang="en-US" i="0" dirty="0"/>
              <a:t> (but really it was narrow it in a way to save costs)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US" i="0" dirty="0"/>
              <a:t>With no laws – it’s hard to enforce anything in court</a:t>
            </a:r>
          </a:p>
          <a:p>
            <a:pPr marL="171450" lvl="0" indent="-171450"/>
            <a:r>
              <a:rPr lang="en-US" i="0" dirty="0"/>
              <a:t>Accountability:</a:t>
            </a:r>
          </a:p>
          <a:p>
            <a:pPr marL="628650" lvl="1" indent="-171450"/>
            <a:r>
              <a:rPr lang="en-US" i="0" dirty="0"/>
              <a:t>Although INAC collects a ton of reports – studies show they don’t use that data to push forward real change (collecting just for the sake of it)</a:t>
            </a:r>
          </a:p>
          <a:p>
            <a:pPr marL="628650" lvl="1" indent="-171450"/>
            <a:r>
              <a:rPr lang="en-US" i="0" dirty="0"/>
              <a:t>No legislated over sight – often do stuff without input from law-makers</a:t>
            </a:r>
          </a:p>
          <a:p>
            <a:pPr marL="628650" lvl="1" indent="-171450"/>
            <a:r>
              <a:rPr lang="en-US" i="0" dirty="0"/>
              <a:t>Another reason you don’t see too much proactive policy making, but instead reactive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904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INAC does not tracked whether it provides ‘comparable services’ to provinces (even though Auditor General it to)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report from 2006 show INAC knows it’s underfunding: “</a:t>
            </a:r>
            <a:r>
              <a:rPr lang="en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current social programs were administered by the provinces, this would result in significant increase in costs for INAC.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human rights complaint currently on INAC’s social program</a:t>
            </a:r>
          </a:p>
          <a:p>
            <a:pPr lvl="1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 trying to get more info… not much luck</a:t>
            </a:r>
          </a:p>
          <a:p>
            <a:pPr lvl="0"/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also exacerbated by 2% growth on funding for FNs in place since 1996 (which still has not be rectified, despite Liberal promises)</a:t>
            </a:r>
          </a:p>
          <a:p>
            <a:pPr lvl="0"/>
            <a:r>
              <a:rPr lang="en-CA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 funding – only renewed every 5 years – not reassessed – but just rolled over</a:t>
            </a:r>
            <a:endParaRPr lang="en-CA" sz="11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590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often attribute poverty to intergenerational impacts – but this is an active system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 discrimination going on daily</a:t>
            </a:r>
          </a:p>
          <a:p>
            <a:r>
              <a:rPr lang="en-CA" b="1" dirty="0"/>
              <a:t>Andrew has given more specific statistics in his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517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doesn’t understand program devolution, think ‘buckets of money’ thrown at FN issues and continuing poverty and social problems blamed on FN leadership for being corrupt or incompetent</a:t>
            </a:r>
          </a:p>
          <a:p>
            <a:pPr lvl="1"/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Wab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Kinew</a:t>
            </a:r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$$ is for providing basic services to a population the size of NB, and we get much less than NB</a:t>
            </a:r>
          </a:p>
          <a:p>
            <a:pPr lvl="1"/>
            <a:r>
              <a:rPr lang="en-C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Cindy Blackstock – we get less and get blamed for getting more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28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statutory objectives clearly setting out what mandate is</a:t>
            </a:r>
          </a:p>
          <a:p>
            <a:r>
              <a:rPr lang="en-US" dirty="0"/>
              <a:t>Two mandates staff go between:</a:t>
            </a:r>
          </a:p>
          <a:p>
            <a:pPr lvl="1"/>
            <a:r>
              <a:rPr lang="en-US" dirty="0"/>
              <a:t>(1) promoting well-being, helping supporting move to self-government</a:t>
            </a:r>
          </a:p>
          <a:p>
            <a:pPr lvl="1"/>
            <a:r>
              <a:rPr lang="en-US" dirty="0"/>
              <a:t>(2) monitoring and ensuring compliance with funding agreements and policies (policing)</a:t>
            </a:r>
          </a:p>
          <a:p>
            <a:pPr lvl="0"/>
            <a:r>
              <a:rPr lang="en-US" dirty="0"/>
              <a:t>The two can conflict – and this system, with emphasis on agreements, sometimes pushes more to the policing side – and this can depend on what government is in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8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 complicated and doesn’t make much sense</a:t>
            </a:r>
          </a:p>
          <a:p>
            <a:pPr lvl="0"/>
            <a:r>
              <a:rPr lang="en-CA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talking about social – but this applies to all essential service areas: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FA700-AEC2-466F-8346-37FB2AE98D4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265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lack of legislative base and appropriate funding mechanisms has been strongly criticized in several Auditor General reports.</a:t>
            </a:r>
          </a:p>
          <a:p>
            <a:r>
              <a:rPr lang="en-US" altLang="en-US" b="1" dirty="0"/>
              <a:t>Main</a:t>
            </a:r>
            <a:r>
              <a:rPr lang="en-US" altLang="en-US" b="1" baseline="0" dirty="0"/>
              <a:t> point</a:t>
            </a:r>
            <a:r>
              <a:rPr lang="en-US" altLang="en-US" b="0" baseline="0" dirty="0"/>
              <a:t>: the poverty and social problems are the product of existing systems that have been flagged as problematic for years!</a:t>
            </a:r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3425" indent="-280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0300" indent="-225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2738" indent="-225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6763" indent="-225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0A4B51-98A4-4267-B96D-6A53A20B845F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3489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i="1" dirty="0"/>
              <a:t>Caring Society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i="0" dirty="0"/>
              <a:t>Confirms that Canada bears primary responsibility to First Nations children and families over child welfare under s. 91(24)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i="0" dirty="0"/>
              <a:t>Confirms that systems that perpetuate residential schools / assimilation are discriminatory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i="0" dirty="0"/>
              <a:t>Finds that “comparability standard” (i.e., Treasury Board Authorization) is discriminatory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CA" sz="1200" dirty="0"/>
              <a:t>Finds that domestic and international human rights law require “</a:t>
            </a:r>
            <a:r>
              <a:rPr lang="en-CA" sz="1200" b="1" dirty="0"/>
              <a:t>the distinct needs and circumstances of First Nations children and families living on-reserve, including their cultural, historical and geographical needs and circumstances</a:t>
            </a:r>
            <a:r>
              <a:rPr lang="en-CA" sz="1200" dirty="0"/>
              <a:t>” be considered “in order to ensure equality in the provision of child and family services to them.</a:t>
            </a:r>
            <a:endParaRPr lang="en-CA" i="0" dirty="0"/>
          </a:p>
          <a:p>
            <a:r>
              <a:rPr lang="en-CA" i="0" dirty="0"/>
              <a:t>MMIWG Report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i="0" dirty="0"/>
              <a:t>Emphasize relationships and taking a human rights and Indigenous rights approach – reframes from ‘unfilled needs’ to denial of rights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i="0" dirty="0"/>
              <a:t>Interjurisdiction neglect is a s. 7 violation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i="0" dirty="0"/>
              <a:t>Call to Justice 4.5, “</a:t>
            </a:r>
            <a:r>
              <a:rPr lang="en-US" i="0" dirty="0"/>
              <a:t>We call upon all governments to establish a guaranteed annual livable income for all Canadians, including Indigenous Peoples, to meet all their social and economic needs.  This income must take into account diverse needs, realities, and geographic locations.</a:t>
            </a:r>
            <a:endParaRPr lang="en-CA" i="0" dirty="0"/>
          </a:p>
          <a:p>
            <a:r>
              <a:rPr lang="en-CA" i="1" dirty="0"/>
              <a:t>DISA Act</a:t>
            </a:r>
          </a:p>
          <a:p>
            <a:pPr lvl="1"/>
            <a:r>
              <a:rPr lang="en-CA" i="0" dirty="0"/>
              <a:t>Commitments in preamble: UNDRIP; services should be needs-based; aware of </a:t>
            </a:r>
            <a:r>
              <a:rPr lang="en-CA" i="0" dirty="0" err="1"/>
              <a:t>socieo</a:t>
            </a:r>
            <a:r>
              <a:rPr lang="en-CA" i="0" dirty="0"/>
              <a:t>-economic gaps; goal is Indigenous well-being; collaboration and cooperation over policy; other goal is moving to transfer of responsibilities to FNs; also important report requirements by ISC that puts in more accountability than the past.</a:t>
            </a:r>
          </a:p>
          <a:p>
            <a:r>
              <a:rPr lang="en-CA" i="0" dirty="0"/>
              <a:t>Indigenous laws</a:t>
            </a:r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09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Hugh has covered this is his writing.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Explain </a:t>
            </a:r>
            <a:r>
              <a:rPr lang="en-US" b="1" dirty="0"/>
              <a:t>formal equality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112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is of “hot potato” – that’s what all this reminds me of…  </a:t>
            </a:r>
          </a:p>
          <a:p>
            <a:pPr lvl="1"/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 of social (and of all services on reserve) is that neither the provinces nor the feds want responsibility—in other words, they don’t want to pay for it.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82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40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010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out to each region</a:t>
            </a:r>
          </a:p>
          <a:p>
            <a:r>
              <a:rPr lang="en-US" dirty="0"/>
              <a:t>Same time as TB Authority (and references it has been given)</a:t>
            </a:r>
          </a:p>
          <a:p>
            <a:r>
              <a:rPr lang="en-US" dirty="0"/>
              <a:t>Intended to provide same level of services as provinces</a:t>
            </a:r>
          </a:p>
          <a:p>
            <a:r>
              <a:rPr lang="en-US" dirty="0"/>
              <a:t>Won’t be able to offer identical services – have to modify based on circumstances</a:t>
            </a:r>
          </a:p>
          <a:p>
            <a:r>
              <a:rPr lang="en-US" dirty="0"/>
              <a:t>Reference to ‘regulations’ – but this is really policies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01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policy passed in 1967</a:t>
            </a:r>
          </a:p>
          <a:p>
            <a:r>
              <a:rPr lang="en-US" dirty="0"/>
              <a:t>I actually found this at NS archives</a:t>
            </a:r>
          </a:p>
          <a:p>
            <a:r>
              <a:rPr lang="en-US" dirty="0"/>
              <a:t>9 page policy – just showing you a few pages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744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BEC9C0-FF73-42BC-8B29-8BD4A56485F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44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00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268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26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19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7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38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73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95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02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72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1233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F9C9-B460-4451-B752-BAF4867F586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0D0FC-FED6-46ED-9A1F-DE2C6B218D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9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/>
              <a:t>The Legal and Policy Frameworks for Social Policy on Reserve</a:t>
            </a:r>
            <a:endParaRPr lang="en-CA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Expert Forum on First Nation Social Assistance Reform</a:t>
            </a:r>
          </a:p>
          <a:p>
            <a:r>
              <a:rPr lang="en-US" b="1" dirty="0"/>
              <a:t>Sept. 3, 2019</a:t>
            </a:r>
          </a:p>
          <a:p>
            <a:endParaRPr lang="en-US" dirty="0"/>
          </a:p>
          <a:p>
            <a:r>
              <a:rPr lang="en-US" dirty="0"/>
              <a:t>Professor Naiomi Metallic</a:t>
            </a:r>
          </a:p>
          <a:p>
            <a:r>
              <a:rPr lang="en-US" i="1" dirty="0"/>
              <a:t>Chancellor’s Chair in Aboriginal Law and Policy</a:t>
            </a:r>
          </a:p>
          <a:p>
            <a:r>
              <a:rPr lang="en-US" dirty="0"/>
              <a:t>Dalhousie University</a:t>
            </a:r>
          </a:p>
          <a:p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346060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911149-E888-422E-A2F8-278947392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1991 SA Manuals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E390C0B-D3B0-4CFB-AAA4-A146554EFE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5438" y="2426818"/>
            <a:ext cx="3088174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C29A728-5F54-484A-8711-3EA81DE753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73977" y="2426818"/>
            <a:ext cx="319810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1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70-80-90s feds gradually implement</a:t>
            </a:r>
          </a:p>
          <a:p>
            <a:r>
              <a:rPr lang="en-CA" sz="3600" dirty="0"/>
              <a:t>Done through funding agreements →</a:t>
            </a:r>
          </a:p>
          <a:p>
            <a:pPr lvl="1"/>
            <a:r>
              <a:rPr lang="en-CA" sz="3200" dirty="0"/>
              <a:t>In the nature of </a:t>
            </a:r>
            <a:r>
              <a:rPr lang="en-CA" sz="3200" b="1" dirty="0"/>
              <a:t>contribution agreements</a:t>
            </a:r>
            <a:endParaRPr lang="en-CA" sz="3200" dirty="0"/>
          </a:p>
          <a:p>
            <a:pPr lvl="1"/>
            <a:r>
              <a:rPr lang="en-CA" sz="3200" dirty="0"/>
              <a:t>Terms, conditions &amp; reporting requirements</a:t>
            </a:r>
          </a:p>
          <a:p>
            <a:pPr lvl="1"/>
            <a:r>
              <a:rPr lang="en-CA" sz="3200" dirty="0"/>
              <a:t>Default provisions</a:t>
            </a:r>
          </a:p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0204186-0D85-488B-94FD-A8734AB5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program devolution come about?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761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Problems with this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3200" b="1" dirty="0"/>
              <a:t> Premised on assimilation</a:t>
            </a:r>
          </a:p>
          <a:p>
            <a:pPr lvl="1"/>
            <a:r>
              <a:rPr lang="en-CA" sz="2800" dirty="0"/>
              <a:t>Section 88 and provincial service provision to First Nations based on same policy of assimilation as in White Paper</a:t>
            </a:r>
          </a:p>
          <a:p>
            <a:pPr lvl="1"/>
            <a:endParaRPr lang="en-US" sz="2800" dirty="0"/>
          </a:p>
          <a:p>
            <a:pPr marL="514350" lvl="0" indent="-514350">
              <a:buFont typeface="+mj-lt"/>
              <a:buAutoNum type="arabicPeriod"/>
            </a:pPr>
            <a:r>
              <a:rPr lang="en-CA" sz="3200" b="1" dirty="0"/>
              <a:t>Leaves FNs out of social policy development</a:t>
            </a:r>
          </a:p>
          <a:p>
            <a:pPr lvl="1"/>
            <a:r>
              <a:rPr lang="en-CA" sz="2800" dirty="0"/>
              <a:t>FNs are a hot-potato issue / political-football – both provincial and federal governments claim the other is responsible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6851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Problems with this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CA" sz="3200" b="1" dirty="0"/>
              <a:t>Not culturally appropriate</a:t>
            </a:r>
          </a:p>
          <a:p>
            <a:pPr lvl="1"/>
            <a:r>
              <a:rPr lang="en-CA" sz="2800" dirty="0"/>
              <a:t>Provincial system based on Euro-Canadian values (capitalism, liberalism, individualism, </a:t>
            </a:r>
            <a:r>
              <a:rPr lang="en-CA" sz="2800" dirty="0" err="1"/>
              <a:t>etc</a:t>
            </a:r>
            <a:r>
              <a:rPr lang="en-CA" sz="2800" dirty="0"/>
              <a:t>)</a:t>
            </a:r>
          </a:p>
          <a:p>
            <a:pPr lvl="1"/>
            <a:endParaRPr lang="en-CA" sz="2800" dirty="0"/>
          </a:p>
          <a:p>
            <a:pPr marL="0" indent="0">
              <a:buNone/>
            </a:pPr>
            <a:r>
              <a:rPr lang="en-US" dirty="0"/>
              <a:t>“…the idea that Indian poverty can be relieved and solutions found through Euro-Canadian welfare state measures was, and is, a profoundly ethnocentrically misguided assumption...  Historically, like any independent and economically self-sufficient peoples, First Nations had their own ways of coping with times of scarcity and hardship.  …  </a:t>
            </a:r>
            <a:r>
              <a:rPr lang="en-US" b="1" dirty="0"/>
              <a:t>The main impact of the Euro-Canadian Social Assistance </a:t>
            </a:r>
            <a:r>
              <a:rPr lang="en-US" b="1" dirty="0" err="1"/>
              <a:t>programme</a:t>
            </a:r>
            <a:r>
              <a:rPr lang="en-US" b="1" dirty="0"/>
              <a:t> has been its individualization of poverty and the undermining of collective and traditional patterns of helping, sharing and co-operation </a:t>
            </a:r>
            <a:r>
              <a:rPr lang="en-US" b="1" dirty="0" err="1"/>
              <a:t>centred</a:t>
            </a:r>
            <a:r>
              <a:rPr lang="en-US" b="1" dirty="0"/>
              <a:t> on interconnected kinship systems</a:t>
            </a:r>
            <a:r>
              <a:rPr lang="en-US" dirty="0"/>
              <a:t>…” (Shewell &amp; </a:t>
            </a:r>
            <a:r>
              <a:rPr lang="en-US" dirty="0" err="1"/>
              <a:t>Spagnut</a:t>
            </a:r>
            <a:r>
              <a:rPr lang="en-US" dirty="0"/>
              <a:t>)</a:t>
            </a:r>
            <a:endParaRPr lang="en-CA" sz="3200" dirty="0"/>
          </a:p>
          <a:p>
            <a:pPr marL="457200" lvl="1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25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Problems with this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CA" sz="3600" b="1" dirty="0"/>
              <a:t>Contribution agreements model fundamentally flawed</a:t>
            </a:r>
          </a:p>
          <a:p>
            <a:pPr marL="971550" lvl="2" indent="-514350">
              <a:spcBef>
                <a:spcPts val="1000"/>
              </a:spcBef>
            </a:pPr>
            <a:r>
              <a:rPr lang="en-CA" sz="2800" dirty="0"/>
              <a:t>FN governments no say and no choice</a:t>
            </a:r>
          </a:p>
          <a:p>
            <a:pPr marL="971550" lvl="2" indent="-514350">
              <a:spcBef>
                <a:spcPts val="1000"/>
              </a:spcBef>
            </a:pPr>
            <a:r>
              <a:rPr lang="en-CA" sz="2800" dirty="0"/>
              <a:t>Very little flexibility to FNs / agencies to modify programming to make more culturally appropriate</a:t>
            </a:r>
          </a:p>
          <a:p>
            <a:pPr marL="971550" lvl="2" indent="-514350">
              <a:spcBef>
                <a:spcPts val="1000"/>
              </a:spcBef>
            </a:pPr>
            <a:r>
              <a:rPr lang="en-CA" sz="2800" dirty="0"/>
              <a:t>Imposes inordinate reporting requirements and controls over FNs by federal government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en-CA" sz="2800" dirty="0"/>
          </a:p>
          <a:p>
            <a:pPr marL="971550" lvl="2" indent="-514350">
              <a:spcBef>
                <a:spcPts val="1000"/>
              </a:spcBef>
            </a:pPr>
            <a:endParaRPr lang="en-CA" dirty="0"/>
          </a:p>
          <a:p>
            <a:pPr marL="514350" indent="-514350">
              <a:buFont typeface="+mj-lt"/>
              <a:buAutoNum type="arabicPeriod" startAt="4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761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this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en-CA" sz="3600" b="1" dirty="0"/>
              <a:t>Violates the rule of law</a:t>
            </a:r>
          </a:p>
          <a:p>
            <a:pPr lvl="1"/>
            <a:r>
              <a:rPr lang="en-CA" sz="3200" dirty="0"/>
              <a:t>No legislation</a:t>
            </a:r>
          </a:p>
          <a:p>
            <a:pPr lvl="1"/>
            <a:r>
              <a:rPr lang="en-CA" sz="3200" dirty="0"/>
              <a:t>Too much discretion for feds to change funding, monitoring requirements, interpretations, etc.</a:t>
            </a:r>
          </a:p>
          <a:p>
            <a:pPr lvl="1"/>
            <a:r>
              <a:rPr lang="en-CA" sz="3200" dirty="0"/>
              <a:t>Little FN access to dispute resolution / access to justice</a:t>
            </a:r>
          </a:p>
          <a:p>
            <a:pPr lvl="1"/>
            <a:r>
              <a:rPr lang="en-CA" sz="3200" dirty="0"/>
              <a:t>Little accountability / oversight by Parliament of INAC policy and funding decisions</a:t>
            </a:r>
          </a:p>
          <a:p>
            <a:pPr marL="0" lv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205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this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70941"/>
          </a:xfrm>
        </p:spPr>
        <p:txBody>
          <a:bodyPr>
            <a:normAutofit/>
          </a:bodyPr>
          <a:lstStyle/>
          <a:p>
            <a:pPr marL="514350" lvl="1" indent="-514350">
              <a:spcBef>
                <a:spcPts val="1000"/>
              </a:spcBef>
              <a:buFont typeface="+mj-lt"/>
              <a:buAutoNum type="arabicPeriod" startAt="6"/>
            </a:pPr>
            <a:r>
              <a:rPr lang="en-CA" sz="3200" b="1" dirty="0"/>
              <a:t>Severe funding issues</a:t>
            </a:r>
          </a:p>
          <a:p>
            <a:pPr marL="228600" lvl="1">
              <a:spcBef>
                <a:spcPts val="1000"/>
              </a:spcBef>
            </a:pPr>
            <a:endParaRPr lang="en-CA" sz="100" dirty="0"/>
          </a:p>
          <a:p>
            <a:r>
              <a:rPr lang="en-CA" dirty="0"/>
              <a:t>INAC does not track whether it provides ‘comparable services’ to provinces (even though Auditor General asked it to)</a:t>
            </a:r>
          </a:p>
          <a:p>
            <a:r>
              <a:rPr lang="en-CA" dirty="0"/>
              <a:t>Internal report from 2006 show INAC knows it’s underfunding: </a:t>
            </a:r>
            <a:r>
              <a:rPr lang="en-CA" b="1" dirty="0"/>
              <a:t>“</a:t>
            </a:r>
            <a:r>
              <a:rPr lang="en-CA" b="1" i="1" dirty="0"/>
              <a:t>if current social programs were administered by the provinces, this would result in significant increase in costs for INAC.</a:t>
            </a:r>
            <a:r>
              <a:rPr lang="en-CA" b="1" dirty="0"/>
              <a:t>”</a:t>
            </a:r>
          </a:p>
          <a:p>
            <a:r>
              <a:rPr lang="en-CA" dirty="0"/>
              <a:t>Made worse by 2% cap + Block agreements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4355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Problems with this system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CA" sz="3200" b="1" dirty="0"/>
              <a:t>Living conditions have not improved</a:t>
            </a:r>
          </a:p>
          <a:p>
            <a:pPr marL="514350" indent="-514350">
              <a:buFont typeface="+mj-lt"/>
              <a:buAutoNum type="arabicPeriod" startAt="7"/>
            </a:pPr>
            <a:endParaRPr lang="en-CA" sz="3200" b="1" dirty="0"/>
          </a:p>
          <a:p>
            <a:pPr marL="342900" lvl="1" indent="-342900">
              <a:spcBef>
                <a:spcPts val="1000"/>
              </a:spcBef>
            </a:pPr>
            <a:r>
              <a:rPr lang="en-CA" sz="2800" dirty="0"/>
              <a:t>FNs at virtually the bottom of every socio-economic indicator in the country</a:t>
            </a:r>
          </a:p>
          <a:p>
            <a:pPr marL="514350" indent="-514350">
              <a:buFont typeface="+mj-lt"/>
              <a:buAutoNum type="arabicPeriod" startAt="7"/>
            </a:pPr>
            <a:endParaRPr lang="en-CA" b="1" dirty="0"/>
          </a:p>
          <a:p>
            <a:pPr marL="0" indent="0">
              <a:buNone/>
            </a:pPr>
            <a:endParaRPr lang="en-C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690689"/>
            <a:ext cx="5504935" cy="4486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77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this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8.  Fuels stereotypes and hate</a:t>
            </a:r>
          </a:p>
          <a:p>
            <a:pPr marL="514350" indent="-514350">
              <a:buFont typeface="+mj-lt"/>
              <a:buAutoNum type="arabicPeriod" startAt="9"/>
            </a:pPr>
            <a:endParaRPr lang="en-US" b="1" dirty="0"/>
          </a:p>
          <a:p>
            <a:pPr marL="514350" lvl="1" indent="-514350">
              <a:spcBef>
                <a:spcPts val="1000"/>
              </a:spcBef>
            </a:pPr>
            <a:r>
              <a:rPr lang="en-CA" sz="3200" dirty="0"/>
              <a:t>Public doesn’t understand program devolution, think ‘buckets of money’ thrown at FN issues and continuing poverty and social problems blamed on FN leadership for being corrupt or incompetent</a:t>
            </a:r>
          </a:p>
          <a:p>
            <a:pPr marL="514350" lvl="1" indent="-514350">
              <a:spcBef>
                <a:spcPts val="1000"/>
              </a:spcBef>
            </a:pPr>
            <a:endParaRPr lang="en-CA" dirty="0"/>
          </a:p>
          <a:p>
            <a:pPr marL="514350" indent="-514350">
              <a:buFont typeface="+mj-lt"/>
              <a:buAutoNum type="arabicPeriod" startAt="9"/>
            </a:pP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6403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D186D-A57A-4C9F-8BF2-AB41FB03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Problems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this</a:t>
            </a:r>
            <a:r>
              <a:rPr lang="fr-CA" dirty="0"/>
              <a:t> system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CD1A5-6D40-43F7-817B-E71BE9EFC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9"/>
            </a:pPr>
            <a:r>
              <a:rPr lang="fr-CA" b="1" dirty="0" err="1"/>
              <a:t>Creates</a:t>
            </a:r>
            <a:r>
              <a:rPr lang="fr-CA" b="1" dirty="0"/>
              <a:t> a </a:t>
            </a:r>
            <a:r>
              <a:rPr lang="fr-CA" b="1" dirty="0" err="1"/>
              <a:t>federal</a:t>
            </a:r>
            <a:r>
              <a:rPr lang="fr-CA" b="1" dirty="0"/>
              <a:t> </a:t>
            </a:r>
            <a:r>
              <a:rPr lang="fr-CA" b="1" dirty="0" err="1"/>
              <a:t>Department</a:t>
            </a:r>
            <a:r>
              <a:rPr lang="fr-CA" b="1" dirty="0"/>
              <a:t> </a:t>
            </a:r>
            <a:r>
              <a:rPr lang="fr-CA" b="1" dirty="0" err="1"/>
              <a:t>that</a:t>
            </a:r>
            <a:r>
              <a:rPr lang="fr-CA" b="1" dirty="0"/>
              <a:t> </a:t>
            </a:r>
            <a:r>
              <a:rPr lang="fr-CA" b="1" dirty="0" err="1"/>
              <a:t>is</a:t>
            </a:r>
            <a:r>
              <a:rPr lang="fr-CA" b="1" dirty="0"/>
              <a:t> </a:t>
            </a:r>
            <a:r>
              <a:rPr lang="fr-CA" b="1" dirty="0" err="1"/>
              <a:t>resistant</a:t>
            </a:r>
            <a:r>
              <a:rPr lang="fr-CA" b="1" dirty="0"/>
              <a:t> to change</a:t>
            </a:r>
          </a:p>
          <a:p>
            <a:pPr marL="0" indent="0">
              <a:buNone/>
            </a:pPr>
            <a:endParaRPr lang="fr-CA" b="1" dirty="0"/>
          </a:p>
          <a:p>
            <a:r>
              <a:rPr lang="en-CA" dirty="0"/>
              <a:t>Staff confused about whether their job is (1) help Indigenous people / move toward self-government vs. (2) policing of funding agreements / compliance</a:t>
            </a:r>
          </a:p>
          <a:p>
            <a:r>
              <a:rPr lang="en-CA" dirty="0"/>
              <a:t>Program devolution can make staff emphasize compliance function</a:t>
            </a:r>
          </a:p>
        </p:txBody>
      </p:sp>
    </p:spTree>
    <p:extLst>
      <p:ext uri="{BB962C8B-B14F-4D97-AF65-F5344CB8AC3E}">
        <p14:creationId xmlns:p14="http://schemas.microsoft.com/office/powerpoint/2010/main" val="266575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on reserve at a glance…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CA" sz="3600" u="sng" dirty="0"/>
              <a:t>Funding</a:t>
            </a:r>
            <a:r>
              <a:rPr lang="en-CA" sz="3600" dirty="0"/>
              <a:t> by </a:t>
            </a:r>
            <a:r>
              <a:rPr lang="en-CA" sz="3600" b="1" dirty="0"/>
              <a:t>federal government</a:t>
            </a:r>
            <a:r>
              <a:rPr lang="en-CA" sz="3600" dirty="0"/>
              <a:t> through funding agreements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CA" sz="3600" u="sng" dirty="0"/>
              <a:t>Rules / standards</a:t>
            </a:r>
            <a:r>
              <a:rPr lang="en-CA" sz="3600" dirty="0"/>
              <a:t> by </a:t>
            </a:r>
            <a:r>
              <a:rPr lang="en-CA" sz="3600" b="1" dirty="0"/>
              <a:t>provincial government</a:t>
            </a:r>
            <a:r>
              <a:rPr lang="en-CA" sz="3600" dirty="0"/>
              <a:t> (indirectly through federal policy)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CA" sz="3600" u="sng" dirty="0"/>
              <a:t>Service delivery</a:t>
            </a:r>
            <a:r>
              <a:rPr lang="en-CA" sz="3600" dirty="0"/>
              <a:t> through </a:t>
            </a:r>
            <a:r>
              <a:rPr lang="en-CA" sz="3600" b="1" dirty="0"/>
              <a:t>First Nations government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600" dirty="0"/>
              <a:t>*Off-reserve, provinces do all three of these things and done through legislation, like NS’s </a:t>
            </a:r>
            <a:r>
              <a:rPr lang="en-CA" sz="3600" i="1" dirty="0"/>
              <a:t>Social Assistance Act</a:t>
            </a:r>
            <a:r>
              <a:rPr lang="en-CA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0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697163" y="228600"/>
            <a:ext cx="7772400" cy="1066800"/>
          </a:xfrm>
        </p:spPr>
        <p:txBody>
          <a:bodyPr/>
          <a:lstStyle/>
          <a:p>
            <a:r>
              <a:rPr lang="en-US" altLang="en-US" b="1" dirty="0">
                <a:latin typeface="Candara" panose="020E0502030303020204" pitchFamily="34" charset="0"/>
              </a:rPr>
              <a:t>Canada’s Auditor General: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371599"/>
            <a:ext cx="10744200" cy="511569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CA" sz="2400" i="1" dirty="0"/>
              <a:t>“</a:t>
            </a:r>
            <a:r>
              <a:rPr lang="en-CA" sz="2000" i="1" dirty="0"/>
              <a:t>The federal government has often developed programs to support First Nations communities </a:t>
            </a:r>
            <a:r>
              <a:rPr lang="en-CA" sz="2000" i="1" dirty="0">
                <a:solidFill>
                  <a:srgbClr val="FF0000"/>
                </a:solidFill>
              </a:rPr>
              <a:t>without establishing a legislative or regulatory framework</a:t>
            </a:r>
            <a:r>
              <a:rPr lang="en-CA" sz="2000" i="1" dirty="0"/>
              <a:t> for them.  … Instead, the federal government has developed programs and services for First Nations on the basis of policy.  As a result, the services delivered under </a:t>
            </a:r>
            <a:r>
              <a:rPr lang="en-CA" sz="2000" i="1" dirty="0">
                <a:solidFill>
                  <a:srgbClr val="FF0000"/>
                </a:solidFill>
              </a:rPr>
              <a:t>these programs are not always well defined and there is confusion about responsibility for funding them adequately</a:t>
            </a:r>
            <a:r>
              <a:rPr lang="en-CA" sz="2000" i="1" dirty="0"/>
              <a:t>.”</a:t>
            </a:r>
            <a:endParaRPr lang="en-US" sz="2000" i="1" dirty="0"/>
          </a:p>
          <a:p>
            <a:pPr marL="0" indent="0">
              <a:buNone/>
              <a:defRPr/>
            </a:pPr>
            <a:r>
              <a:rPr lang="en-CA" sz="2000" dirty="0"/>
              <a:t> 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CA" sz="2000" i="1" dirty="0"/>
              <a:t>“The lack of substantive legislative authority could </a:t>
            </a:r>
            <a:r>
              <a:rPr lang="en-CA" sz="2000" i="1" dirty="0">
                <a:solidFill>
                  <a:srgbClr val="FF0000"/>
                </a:solidFill>
              </a:rPr>
              <a:t>undermine parliamentary control </a:t>
            </a:r>
            <a:r>
              <a:rPr lang="en-CA" sz="2000" i="1" dirty="0"/>
              <a:t>and accountability. It precludes parliamentary debate on important questions ...  In addition, it </a:t>
            </a:r>
            <a:r>
              <a:rPr lang="en-CA" sz="2000" i="1" dirty="0">
                <a:solidFill>
                  <a:srgbClr val="FF0000"/>
                </a:solidFill>
              </a:rPr>
              <a:t>does not provide an instrument for Parliament to hold the Department accountable against program authorities</a:t>
            </a:r>
            <a:r>
              <a:rPr lang="en-CA" sz="2000" i="1" dirty="0"/>
              <a:t>, beyond those approved by the Treasury Board.”</a:t>
            </a:r>
            <a:endParaRPr lang="en-US" sz="2000" i="1" dirty="0"/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i="1" dirty="0"/>
              <a:t>“Services available on reserves are </a:t>
            </a:r>
            <a:r>
              <a:rPr lang="en-US" sz="2000" i="1" dirty="0">
                <a:solidFill>
                  <a:srgbClr val="FF0000"/>
                </a:solidFill>
              </a:rPr>
              <a:t>often not comparable </a:t>
            </a:r>
            <a:r>
              <a:rPr lang="en-US" sz="2000" i="1" dirty="0"/>
              <a:t>to those provided off reserves by provinces and municipalities.”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i="1" dirty="0"/>
              <a:t>“We believe that structural impediments severely limit the delivery of public services to First Nations communities and </a:t>
            </a:r>
            <a:r>
              <a:rPr lang="en-US" sz="2000" i="1" dirty="0">
                <a:solidFill>
                  <a:srgbClr val="FF0000"/>
                </a:solidFill>
              </a:rPr>
              <a:t>hinder improvements in living conditions on reserves</a:t>
            </a:r>
            <a:r>
              <a:rPr lang="en-US" sz="2000" i="1" dirty="0"/>
              <a:t>.”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dirty="0"/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84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87D4B6A7-C4C6-48F4-A931-BF74C73E42EF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31520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B6E8-C1DD-4537-B9D8-8542BDF4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DB316-8CEE-4AC7-BFAB-48AE8E8537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Canadian Human Rights Tribunal 2016 decision in </a:t>
            </a:r>
            <a:r>
              <a:rPr lang="en-CA" i="1" dirty="0"/>
              <a:t>First Nation Caring Society v Canada</a:t>
            </a:r>
          </a:p>
          <a:p>
            <a:pPr marL="514350" indent="-514350">
              <a:buFont typeface="+mj-lt"/>
              <a:buAutoNum type="arabicPeriod"/>
            </a:pPr>
            <a:endParaRPr lang="en-CA" i="1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Final Report of the National Inquiry into Missing and Murdered Indigenous Women and Girls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6A67FC-6961-46C7-BD03-A27578B2AF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CA" dirty="0"/>
              <a:t>New federal </a:t>
            </a:r>
            <a:r>
              <a:rPr lang="en-CA" i="1" dirty="0"/>
              <a:t>Department of Indigenous Services Act </a:t>
            </a:r>
            <a:r>
              <a:rPr lang="en-CA" dirty="0"/>
              <a:t>2019</a:t>
            </a:r>
          </a:p>
          <a:p>
            <a:pPr marL="514350" indent="-514350">
              <a:buFont typeface="+mj-lt"/>
              <a:buAutoNum type="arabicPeriod" startAt="3"/>
            </a:pPr>
            <a:endParaRPr lang="en-CA" dirty="0"/>
          </a:p>
          <a:p>
            <a:pPr marL="514350" indent="-514350">
              <a:buFont typeface="+mj-lt"/>
              <a:buAutoNum type="arabicPeriod" startAt="3"/>
            </a:pPr>
            <a:r>
              <a:rPr lang="en-CA" dirty="0"/>
              <a:t>Revitalization of Indigenous laws’ movement</a:t>
            </a:r>
          </a:p>
          <a:p>
            <a:pPr marL="514350" indent="-514350">
              <a:buFont typeface="+mj-lt"/>
              <a:buAutoNum type="arabicPeriod" startAt="3"/>
            </a:pPr>
            <a:endParaRPr lang="en-CA" dirty="0"/>
          </a:p>
          <a:p>
            <a:pPr marL="514350" indent="-514350">
              <a:buFont typeface="+mj-lt"/>
              <a:buAutoNum type="arabicPeriod" startAt="3"/>
            </a:pPr>
            <a:r>
              <a:rPr lang="en-CA" dirty="0"/>
              <a:t>Opening the door to self-government agreements in the Maritimes</a:t>
            </a:r>
          </a:p>
        </p:txBody>
      </p:sp>
    </p:spTree>
    <p:extLst>
      <p:ext uri="{BB962C8B-B14F-4D97-AF65-F5344CB8AC3E}">
        <p14:creationId xmlns:p14="http://schemas.microsoft.com/office/powerpoint/2010/main" val="3214015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Wela’lioq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Thank you</a:t>
            </a:r>
            <a:br>
              <a:rPr lang="en-CA" dirty="0"/>
            </a:b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720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did this approach to social come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CA" dirty="0"/>
              <a:t>During Great Depression and after, the major federal policy response to hardship among FN’s was to expand transfer payments to individuals, not to rebuild FN economies, societies </a:t>
            </a:r>
          </a:p>
          <a:p>
            <a:pPr lvl="0"/>
            <a:r>
              <a:rPr lang="en-CA" dirty="0"/>
              <a:t>Realization post WWII that FN lack services that all other citizens receive </a:t>
            </a:r>
          </a:p>
          <a:p>
            <a:pPr lvl="0"/>
            <a:r>
              <a:rPr lang="en-CA" dirty="0"/>
              <a:t>Assimilation in the form of formal equality: </a:t>
            </a:r>
          </a:p>
          <a:p>
            <a:pPr lvl="1"/>
            <a:r>
              <a:rPr lang="en-CA" sz="2800" dirty="0"/>
              <a:t>Special rules are holding FNs back </a:t>
            </a:r>
          </a:p>
          <a:p>
            <a:pPr lvl="1"/>
            <a:r>
              <a:rPr lang="en-CA" sz="2800" dirty="0"/>
              <a:t>Solution is absorption into mainstream</a:t>
            </a:r>
          </a:p>
          <a:p>
            <a:pPr lvl="1"/>
            <a:r>
              <a:rPr lang="en-CA" sz="2800" b="1" dirty="0"/>
              <a:t>Joint committee recommended that provinces take over services to First Nations</a:t>
            </a:r>
            <a:endParaRPr lang="en-CA" sz="28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452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How did this approach to social come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94612" cy="4351338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Feds insert s 88 into </a:t>
            </a:r>
            <a:r>
              <a:rPr lang="en-CA" i="1" dirty="0"/>
              <a:t>Indian Act</a:t>
            </a:r>
            <a:r>
              <a:rPr lang="en-CA" dirty="0"/>
              <a:t> 1951, purporting to authorize application of provincial law of general application on reserve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Provinces extremely reluctant to extend services on reserve – only Ontario only agrees to extend service subject to funding agreement</a:t>
            </a:r>
          </a:p>
          <a:p>
            <a:pPr lvl="0"/>
            <a:endParaRPr lang="en-CA" dirty="0"/>
          </a:p>
          <a:p>
            <a:r>
              <a:rPr lang="en-US" dirty="0"/>
              <a:t>Hoping to eventually convince provinces, in 1964, Canada obtained </a:t>
            </a:r>
            <a:r>
              <a:rPr lang="en-US" b="1" dirty="0"/>
              <a:t>Treasury Board approval</a:t>
            </a:r>
            <a:r>
              <a:rPr lang="en-US" dirty="0"/>
              <a:t> to provide social assistance on reserve adopting provincial rates and standards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r="8215"/>
          <a:stretch>
            <a:fillRect/>
          </a:stretch>
        </p:blipFill>
        <p:spPr>
          <a:xfrm>
            <a:off x="7009845" y="1690689"/>
            <a:ext cx="4769908" cy="3577348"/>
          </a:xfrm>
        </p:spPr>
      </p:pic>
    </p:spTree>
    <p:extLst>
      <p:ext uri="{BB962C8B-B14F-4D97-AF65-F5344CB8AC3E}">
        <p14:creationId xmlns:p14="http://schemas.microsoft.com/office/powerpoint/2010/main" val="28628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65AEC8-A1A6-4EAA-8AF9-37A90CBE93A7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1964 Treasury Board Authority</a:t>
            </a:r>
          </a:p>
        </p:txBody>
      </p:sp>
      <p:cxnSp>
        <p:nvCxnSpPr>
          <p:cNvPr id="29" name="Straight Connector 32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xmlns="" id="{1E22EE39-E3F0-4C75-8175-D53A9F9E2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7045" y="492573"/>
            <a:ext cx="6427099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6979F-4B8B-4FBA-9F72-FC880E17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Supporting Letter to Treasury Board</a:t>
            </a: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xmlns="" id="{88563B68-4579-402C-936B-82AA0D1DA0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7244" r="-2" b="10252"/>
          <a:stretch/>
        </p:blipFill>
        <p:spPr>
          <a:xfrm>
            <a:off x="-24581" y="-82544"/>
            <a:ext cx="6096001" cy="425321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5E9BE69-B8F6-4169-9ED6-8CFB4C5A8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1817" r="1" b="19296"/>
          <a:stretch/>
        </p:blipFill>
        <p:spPr>
          <a:xfrm>
            <a:off x="6071420" y="-11075"/>
            <a:ext cx="6095974" cy="424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179D2-B3FB-44E1-9ED0-74B32339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Circular 107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xmlns="" id="{FD15529D-7368-4D8D-A53E-347606E415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30188" y="492573"/>
            <a:ext cx="600081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F3EC5-63C1-4843-BAB6-108ABF71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1967 Maritime SA Manual</a:t>
            </a: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2DBABC2-2345-40FA-BAE9-0D4243511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5930" y="2277801"/>
            <a:ext cx="5019776" cy="4146653"/>
          </a:xfrm>
          <a:prstGeom prst="rect">
            <a:avLst/>
          </a:prstGeom>
        </p:spPr>
      </p:pic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49DCBD7-7639-4A09-AFDC-8452A6AC8D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85263" y="2426817"/>
            <a:ext cx="444719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4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19F6E-DA98-4F11-B900-5F2ACEB5B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1967 Maritime SA Manual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FD45554-E181-438A-B4EE-9E00DDA842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1555" y="191124"/>
            <a:ext cx="4593530" cy="422887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68D0192-6216-4663-AE7D-8EA9B308AF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0733" y="141686"/>
            <a:ext cx="4736765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35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C85E273CC840B565BE9DF680DABD" ma:contentTypeVersion="15" ma:contentTypeDescription="Create a new document." ma:contentTypeScope="" ma:versionID="da4810ff47f7bd8a9617fbe6ad78fe76">
  <xsd:schema xmlns:xsd="http://www.w3.org/2001/XMLSchema" xmlns:xs="http://www.w3.org/2001/XMLSchema" xmlns:p="http://schemas.microsoft.com/office/2006/metadata/properties" xmlns:ns1="http://schemas.microsoft.com/sharepoint/v3" xmlns:ns3="c26a9834-6bfc-43c7-8d15-1d3f1b3d0e77" xmlns:ns4="8bdf327c-6bb1-41b8-9bea-793971d7e6a9" targetNamespace="http://schemas.microsoft.com/office/2006/metadata/properties" ma:root="true" ma:fieldsID="4c47781a528ecd09320b02a98a00e826" ns1:_="" ns3:_="" ns4:_="">
    <xsd:import namespace="http://schemas.microsoft.com/sharepoint/v3"/>
    <xsd:import namespace="c26a9834-6bfc-43c7-8d15-1d3f1b3d0e77"/>
    <xsd:import namespace="8bdf327c-6bb1-41b8-9bea-793971d7e6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a9834-6bfc-43c7-8d15-1d3f1b3d0e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f327c-6bb1-41b8-9bea-793971d7e6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03633-B98B-473F-8249-C35F520209D6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8bdf327c-6bb1-41b8-9bea-793971d7e6a9"/>
    <ds:schemaRef ds:uri="c26a9834-6bfc-43c7-8d15-1d3f1b3d0e77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009235F-899B-470B-8A9E-C7FBC92D1B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10FAEF-7BDD-4A2F-942D-8BCE20578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6a9834-6bfc-43c7-8d15-1d3f1b3d0e77"/>
    <ds:schemaRef ds:uri="8bdf327c-6bb1-41b8-9bea-793971d7e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2098</Words>
  <Application>Microsoft Office PowerPoint</Application>
  <PresentationFormat>Widescreen</PresentationFormat>
  <Paragraphs>203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Candara</vt:lpstr>
      <vt:lpstr>Monotype Sorts</vt:lpstr>
      <vt:lpstr>Times New Roman</vt:lpstr>
      <vt:lpstr>Wingdings</vt:lpstr>
      <vt:lpstr>Office Theme</vt:lpstr>
      <vt:lpstr>The Legal and Policy Frameworks for Social Policy on Reserve</vt:lpstr>
      <vt:lpstr>Social on reserve at a glance…</vt:lpstr>
      <vt:lpstr>How did this approach to social come about?</vt:lpstr>
      <vt:lpstr>How did this approach to social come about?</vt:lpstr>
      <vt:lpstr>PowerPoint Presentation</vt:lpstr>
      <vt:lpstr>Supporting Letter to Treasury Board</vt:lpstr>
      <vt:lpstr>Circular 107</vt:lpstr>
      <vt:lpstr>1967 Maritime SA Manual</vt:lpstr>
      <vt:lpstr>1967 Maritime SA Manual</vt:lpstr>
      <vt:lpstr>1991 SA Manuals</vt:lpstr>
      <vt:lpstr>How did program devolution come about?</vt:lpstr>
      <vt:lpstr>Problems with this system</vt:lpstr>
      <vt:lpstr>Problems with this system</vt:lpstr>
      <vt:lpstr>Problems with this system</vt:lpstr>
      <vt:lpstr>Problems with this system</vt:lpstr>
      <vt:lpstr>Problems with this system</vt:lpstr>
      <vt:lpstr>Problems with this system</vt:lpstr>
      <vt:lpstr>Problems with this system</vt:lpstr>
      <vt:lpstr>Problems with this system</vt:lpstr>
      <vt:lpstr>Canada’s Auditor General:</vt:lpstr>
      <vt:lpstr>Recent Developments</vt:lpstr>
      <vt:lpstr>Wela’lioq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and Policy Frameworks for Social Policy on Reserve</dc:title>
  <dc:creator>Naiomi Metallic</dc:creator>
  <cp:lastModifiedBy>Inez Hillel</cp:lastModifiedBy>
  <cp:revision>3</cp:revision>
  <cp:lastPrinted>2019-09-01T14:51:27Z</cp:lastPrinted>
  <dcterms:created xsi:type="dcterms:W3CDTF">2019-03-13T13:22:38Z</dcterms:created>
  <dcterms:modified xsi:type="dcterms:W3CDTF">2019-10-15T17:03:30Z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0x010100777BC85E273CC840B565BE9DF680DABD</vt:lpwstr>
  </property>
</Properties>
</file>