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1"/>
  </p:notesMasterIdLst>
  <p:sldIdLst>
    <p:sldId id="520" r:id="rId5"/>
    <p:sldId id="3489" r:id="rId6"/>
    <p:sldId id="576" r:id="rId7"/>
    <p:sldId id="3488" r:id="rId8"/>
    <p:sldId id="3483" r:id="rId9"/>
    <p:sldId id="266" r:id="rId10"/>
    <p:sldId id="3487" r:id="rId11"/>
    <p:sldId id="3498" r:id="rId12"/>
    <p:sldId id="263" r:id="rId13"/>
    <p:sldId id="3490" r:id="rId14"/>
    <p:sldId id="3480" r:id="rId15"/>
    <p:sldId id="3485" r:id="rId16"/>
    <p:sldId id="3481" r:id="rId17"/>
    <p:sldId id="3479" r:id="rId18"/>
    <p:sldId id="3462" r:id="rId19"/>
    <p:sldId id="569" r:id="rId20"/>
    <p:sldId id="3491" r:id="rId21"/>
    <p:sldId id="3492" r:id="rId22"/>
    <p:sldId id="3493" r:id="rId23"/>
    <p:sldId id="3494" r:id="rId24"/>
    <p:sldId id="3402" r:id="rId25"/>
    <p:sldId id="3496" r:id="rId26"/>
    <p:sldId id="3499" r:id="rId27"/>
    <p:sldId id="3497" r:id="rId28"/>
    <p:sldId id="3495" r:id="rId29"/>
    <p:sldId id="26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91E9B3A-F660-95FD-C9FE-34A84F9AED78}" name="Purdy, Jake (StatCan)" initials="P(" userId="S::jake.purdy@statcan.gc.ca::bf7dce4f-4fed-420a-820f-9ed5399afa38" providerId="AD"/>
  <p188:author id="{5F24B47D-04B0-0E59-9A3A-07CF8FBDFFA2}" name="Alasia, Alessandro (StatCan)" initials="A(" userId="S::alessandro.alasia@statcan.gc.ca::b5f10e97-836d-4b2b-828b-39ea37a58e52" providerId="AD"/>
  <p188:author id="{3D30EED7-CE0D-AE6E-9701-AD0F1F549660}" name="Oikle, Robert (StatCan)" initials="RO" userId="S::robert.oikle@statcan.gc.ca::08669c7e-dc72-4317-b0d8-efceac9961e6" providerId="AD"/>
  <p188:author id="{D72E49E5-B039-21F1-6386-2A3B0CB964AD}" name="Larochelle-Côté, Sébastien (StatCan)" initials="L(" userId="S::sebastien.larochelle-cote@statcan.gc.ca::d28b3d95-423f-4669-929b-ca53d21c185c" providerId="AD"/>
  <p188:author id="{305B1BE7-7576-4FB2-54DE-B93D50947865}" name="Huynh, Dennis (StatCan)" initials="HD(" userId="S::Dennis.Huynh@statcan.gc.ca::71629b0a-a316-410d-9928-02aa340ae3f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AD4"/>
    <a:srgbClr val="006782"/>
    <a:srgbClr val="007C9B"/>
    <a:srgbClr val="002060"/>
    <a:srgbClr val="056839"/>
    <a:srgbClr val="C8E6EE"/>
    <a:srgbClr val="B2DCE8"/>
    <a:srgbClr val="2091A0"/>
    <a:srgbClr val="0E4E7B"/>
    <a:srgbClr val="2E75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2F4A04-6162-4E95-8B6F-45984038F97B}"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GB"/>
        </a:p>
      </dgm:t>
    </dgm:pt>
    <dgm:pt modelId="{86C32F93-F90F-4D3B-9F76-B366E1FDEA78}">
      <dgm:prSet phldrT="[Text]"/>
      <dgm:spPr/>
      <dgm:t>
        <a:bodyPr/>
        <a:lstStyle/>
        <a:p>
          <a:r>
            <a:rPr lang="en-GB"/>
            <a:t>2022 sprint series – What is “Beyond GDP”</a:t>
          </a:r>
          <a:r>
            <a:rPr lang="en-GB">
              <a:latin typeface="Arial" panose="020B0604020202020204"/>
            </a:rPr>
            <a:t>?</a:t>
          </a:r>
          <a:endParaRPr lang="en-GB"/>
        </a:p>
      </dgm:t>
    </dgm:pt>
    <dgm:pt modelId="{BBBB8605-08C0-4072-99FA-DBA06E562A43}" type="parTrans" cxnId="{3A13C849-AE89-4C0F-AA79-E691EB63FB89}">
      <dgm:prSet/>
      <dgm:spPr/>
      <dgm:t>
        <a:bodyPr/>
        <a:lstStyle/>
        <a:p>
          <a:endParaRPr lang="en-GB"/>
        </a:p>
      </dgm:t>
    </dgm:pt>
    <dgm:pt modelId="{12EE83AE-C868-40AA-B5B4-34CE1625AE06}" type="sibTrans" cxnId="{3A13C849-AE89-4C0F-AA79-E691EB63FB89}">
      <dgm:prSet/>
      <dgm:spPr/>
      <dgm:t>
        <a:bodyPr/>
        <a:lstStyle/>
        <a:p>
          <a:endParaRPr lang="en-GB"/>
        </a:p>
      </dgm:t>
    </dgm:pt>
    <dgm:pt modelId="{79AE0A68-20D6-435C-AC73-D611EA9A0E5E}">
      <dgm:prSet phldrT="[Text]"/>
      <dgm:spPr/>
      <dgm:t>
        <a:bodyPr/>
        <a:lstStyle/>
        <a:p>
          <a:r>
            <a:rPr lang="en-GB"/>
            <a:t>The research prospectus</a:t>
          </a:r>
        </a:p>
      </dgm:t>
    </dgm:pt>
    <dgm:pt modelId="{2D86E79C-E6A3-4586-9125-46C2B6C93B3C}" type="parTrans" cxnId="{2A67D922-1676-4AB2-B4AB-B17D1989B8CE}">
      <dgm:prSet/>
      <dgm:spPr/>
      <dgm:t>
        <a:bodyPr/>
        <a:lstStyle/>
        <a:p>
          <a:endParaRPr lang="en-GB"/>
        </a:p>
      </dgm:t>
    </dgm:pt>
    <dgm:pt modelId="{26107BFD-D3D5-4251-A553-395741FB37A4}" type="sibTrans" cxnId="{2A67D922-1676-4AB2-B4AB-B17D1989B8CE}">
      <dgm:prSet/>
      <dgm:spPr/>
      <dgm:t>
        <a:bodyPr/>
        <a:lstStyle/>
        <a:p>
          <a:endParaRPr lang="en-GB"/>
        </a:p>
      </dgm:t>
    </dgm:pt>
    <dgm:pt modelId="{F5465C0A-9E7E-473E-A6E3-21F7C0BD34BC}">
      <dgm:prSet phldrT="[Text]"/>
      <dgm:spPr>
        <a:solidFill>
          <a:schemeClr val="accent6">
            <a:lumMod val="20000"/>
            <a:lumOff val="80000"/>
          </a:schemeClr>
        </a:solidFill>
      </dgm:spPr>
      <dgm:t>
        <a:bodyPr/>
        <a:lstStyle/>
        <a:p>
          <a:r>
            <a:rPr lang="en-GB"/>
            <a:t>Expert Group for Wellbeing Measurement</a:t>
          </a:r>
        </a:p>
      </dgm:t>
    </dgm:pt>
    <dgm:pt modelId="{0042ED8C-385F-408B-B767-A4132DB0B111}" type="parTrans" cxnId="{986FA455-89F5-4398-9DAC-85214E773DA6}">
      <dgm:prSet/>
      <dgm:spPr/>
      <dgm:t>
        <a:bodyPr/>
        <a:lstStyle/>
        <a:p>
          <a:endParaRPr lang="en-GB"/>
        </a:p>
      </dgm:t>
    </dgm:pt>
    <dgm:pt modelId="{FFC7546C-EE5A-44A0-9AC5-8E47C4CD0E8A}" type="sibTrans" cxnId="{986FA455-89F5-4398-9DAC-85214E773DA6}">
      <dgm:prSet/>
      <dgm:spPr/>
      <dgm:t>
        <a:bodyPr/>
        <a:lstStyle/>
        <a:p>
          <a:endParaRPr lang="en-GB"/>
        </a:p>
      </dgm:t>
    </dgm:pt>
    <dgm:pt modelId="{6F1306FB-2934-40E5-8924-A2BE52034662}">
      <dgm:prSet phldrT="[Text]"/>
      <dgm:spPr/>
      <dgm:t>
        <a:bodyPr/>
        <a:lstStyle/>
        <a:p>
          <a:r>
            <a:rPr lang="en-GB"/>
            <a:t>2023 sprint series – How are we delivering “Beyond GDP”?</a:t>
          </a:r>
        </a:p>
      </dgm:t>
    </dgm:pt>
    <dgm:pt modelId="{CB08DEFE-E39A-47CE-84E2-FF6B82299B11}" type="parTrans" cxnId="{6A21FB0F-B509-4B06-ABE8-839B3887C192}">
      <dgm:prSet/>
      <dgm:spPr/>
      <dgm:t>
        <a:bodyPr/>
        <a:lstStyle/>
        <a:p>
          <a:endParaRPr lang="en-GB"/>
        </a:p>
      </dgm:t>
    </dgm:pt>
    <dgm:pt modelId="{9D1EAE98-63B4-4C34-A2F5-F103371B4501}" type="sibTrans" cxnId="{6A21FB0F-B509-4B06-ABE8-839B3887C192}">
      <dgm:prSet/>
      <dgm:spPr/>
      <dgm:t>
        <a:bodyPr/>
        <a:lstStyle/>
        <a:p>
          <a:endParaRPr lang="en-GB"/>
        </a:p>
      </dgm:t>
    </dgm:pt>
    <dgm:pt modelId="{13A1DA47-C1F9-4078-A39C-FBFE655C41F1}">
      <dgm:prSet/>
      <dgm:spPr/>
      <dgm:t>
        <a:bodyPr/>
        <a:lstStyle/>
        <a:p>
          <a:r>
            <a:rPr lang="en-GB"/>
            <a:t>2024 UNSC report</a:t>
          </a:r>
        </a:p>
      </dgm:t>
    </dgm:pt>
    <dgm:pt modelId="{7C9DDAC4-FE7D-4AB3-BE46-B3F8B43539B9}" type="parTrans" cxnId="{D4017727-822E-4191-905C-EBF1DB343F1A}">
      <dgm:prSet/>
      <dgm:spPr/>
      <dgm:t>
        <a:bodyPr/>
        <a:lstStyle/>
        <a:p>
          <a:endParaRPr lang="en-GB"/>
        </a:p>
      </dgm:t>
    </dgm:pt>
    <dgm:pt modelId="{B547472D-0B8F-4320-B328-92F82AD244D3}" type="sibTrans" cxnId="{D4017727-822E-4191-905C-EBF1DB343F1A}">
      <dgm:prSet/>
      <dgm:spPr/>
      <dgm:t>
        <a:bodyPr/>
        <a:lstStyle/>
        <a:p>
          <a:endParaRPr lang="en-GB"/>
        </a:p>
      </dgm:t>
    </dgm:pt>
    <dgm:pt modelId="{934FB465-E713-4218-B03F-671D4FF45F4D}" type="pres">
      <dgm:prSet presAssocID="{B72F4A04-6162-4E95-8B6F-45984038F97B}" presName="Name0" presStyleCnt="0">
        <dgm:presLayoutVars>
          <dgm:chMax val="11"/>
          <dgm:chPref val="11"/>
          <dgm:dir/>
          <dgm:resizeHandles/>
        </dgm:presLayoutVars>
      </dgm:prSet>
      <dgm:spPr/>
    </dgm:pt>
    <dgm:pt modelId="{5898CCC4-1C67-47CE-8961-115AD0984EFA}" type="pres">
      <dgm:prSet presAssocID="{F5465C0A-9E7E-473E-A6E3-21F7C0BD34BC}" presName="Accent5" presStyleCnt="0"/>
      <dgm:spPr/>
    </dgm:pt>
    <dgm:pt modelId="{757EF2B7-433F-4E87-91F3-C7AF8DBDAF05}" type="pres">
      <dgm:prSet presAssocID="{F5465C0A-9E7E-473E-A6E3-21F7C0BD34BC}" presName="Accent" presStyleLbl="node1" presStyleIdx="0" presStyleCnt="5"/>
      <dgm:spPr/>
    </dgm:pt>
    <dgm:pt modelId="{2FEE4E65-226C-4B27-AD36-805BCB0F02EB}" type="pres">
      <dgm:prSet presAssocID="{F5465C0A-9E7E-473E-A6E3-21F7C0BD34BC}" presName="ParentBackground5" presStyleCnt="0"/>
      <dgm:spPr/>
    </dgm:pt>
    <dgm:pt modelId="{48BE045F-4AD5-49E6-9BAC-71C26D271EDC}" type="pres">
      <dgm:prSet presAssocID="{F5465C0A-9E7E-473E-A6E3-21F7C0BD34BC}" presName="ParentBackground" presStyleLbl="fgAcc1" presStyleIdx="0" presStyleCnt="5"/>
      <dgm:spPr/>
    </dgm:pt>
    <dgm:pt modelId="{37BC1FE1-2C2B-48AC-B7B7-45820FD09A99}" type="pres">
      <dgm:prSet presAssocID="{F5465C0A-9E7E-473E-A6E3-21F7C0BD34BC}" presName="Parent5" presStyleLbl="revTx" presStyleIdx="0" presStyleCnt="0">
        <dgm:presLayoutVars>
          <dgm:chMax val="1"/>
          <dgm:chPref val="1"/>
          <dgm:bulletEnabled val="1"/>
        </dgm:presLayoutVars>
      </dgm:prSet>
      <dgm:spPr/>
    </dgm:pt>
    <dgm:pt modelId="{DA09468C-9C9C-4096-9689-A39356AD9334}" type="pres">
      <dgm:prSet presAssocID="{13A1DA47-C1F9-4078-A39C-FBFE655C41F1}" presName="Accent4" presStyleCnt="0"/>
      <dgm:spPr/>
    </dgm:pt>
    <dgm:pt modelId="{3D55997A-1B22-421A-BEFC-919AFDC3E111}" type="pres">
      <dgm:prSet presAssocID="{13A1DA47-C1F9-4078-A39C-FBFE655C41F1}" presName="Accent" presStyleLbl="node1" presStyleIdx="1" presStyleCnt="5" custLinFactNeighborX="-831" custLinFactNeighborY="0"/>
      <dgm:spPr/>
    </dgm:pt>
    <dgm:pt modelId="{982DDAE9-DA0D-445B-AB78-B6E8A3F0082F}" type="pres">
      <dgm:prSet presAssocID="{13A1DA47-C1F9-4078-A39C-FBFE655C41F1}" presName="ParentBackground4" presStyleCnt="0"/>
      <dgm:spPr/>
    </dgm:pt>
    <dgm:pt modelId="{DA921DEA-C244-4EC4-ABAB-FF0C464F3F53}" type="pres">
      <dgm:prSet presAssocID="{13A1DA47-C1F9-4078-A39C-FBFE655C41F1}" presName="ParentBackground" presStyleLbl="fgAcc1" presStyleIdx="1" presStyleCnt="5"/>
      <dgm:spPr/>
    </dgm:pt>
    <dgm:pt modelId="{97E2986F-45AC-4EE4-8076-6EA7F1DE0F3D}" type="pres">
      <dgm:prSet presAssocID="{13A1DA47-C1F9-4078-A39C-FBFE655C41F1}" presName="Parent4" presStyleLbl="revTx" presStyleIdx="0" presStyleCnt="0">
        <dgm:presLayoutVars>
          <dgm:chMax val="1"/>
          <dgm:chPref val="1"/>
          <dgm:bulletEnabled val="1"/>
        </dgm:presLayoutVars>
      </dgm:prSet>
      <dgm:spPr/>
    </dgm:pt>
    <dgm:pt modelId="{58E44392-B514-4F7F-B51E-BEABF9DB26A6}" type="pres">
      <dgm:prSet presAssocID="{6F1306FB-2934-40E5-8924-A2BE52034662}" presName="Accent3" presStyleCnt="0"/>
      <dgm:spPr/>
    </dgm:pt>
    <dgm:pt modelId="{A7601706-1276-41D1-A7CC-DD524DE7A75A}" type="pres">
      <dgm:prSet presAssocID="{6F1306FB-2934-40E5-8924-A2BE52034662}" presName="Accent" presStyleLbl="node1" presStyleIdx="2" presStyleCnt="5"/>
      <dgm:spPr/>
    </dgm:pt>
    <dgm:pt modelId="{5853DFA1-29D7-46E6-9EC6-D9445A7C08F3}" type="pres">
      <dgm:prSet presAssocID="{6F1306FB-2934-40E5-8924-A2BE52034662}" presName="ParentBackground3" presStyleCnt="0"/>
      <dgm:spPr/>
    </dgm:pt>
    <dgm:pt modelId="{05AB6DFA-8083-49A9-AB7D-78C970406FB4}" type="pres">
      <dgm:prSet presAssocID="{6F1306FB-2934-40E5-8924-A2BE52034662}" presName="ParentBackground" presStyleLbl="fgAcc1" presStyleIdx="2" presStyleCnt="5"/>
      <dgm:spPr/>
    </dgm:pt>
    <dgm:pt modelId="{FC6865EE-F6ED-4EC0-A1CE-865E75304873}" type="pres">
      <dgm:prSet presAssocID="{6F1306FB-2934-40E5-8924-A2BE52034662}" presName="Parent3" presStyleLbl="revTx" presStyleIdx="0" presStyleCnt="0">
        <dgm:presLayoutVars>
          <dgm:chMax val="1"/>
          <dgm:chPref val="1"/>
          <dgm:bulletEnabled val="1"/>
        </dgm:presLayoutVars>
      </dgm:prSet>
      <dgm:spPr/>
    </dgm:pt>
    <dgm:pt modelId="{2ACFEB48-ACBC-4F27-8E3E-84B6E0C668CA}" type="pres">
      <dgm:prSet presAssocID="{79AE0A68-20D6-435C-AC73-D611EA9A0E5E}" presName="Accent2" presStyleCnt="0"/>
      <dgm:spPr/>
    </dgm:pt>
    <dgm:pt modelId="{BF1ED14C-62EE-4A1E-BA99-A3DD1F1D6080}" type="pres">
      <dgm:prSet presAssocID="{79AE0A68-20D6-435C-AC73-D611EA9A0E5E}" presName="Accent" presStyleLbl="node1" presStyleIdx="3" presStyleCnt="5"/>
      <dgm:spPr/>
    </dgm:pt>
    <dgm:pt modelId="{BE5486F3-9348-482A-BDC4-7C70CA492F8C}" type="pres">
      <dgm:prSet presAssocID="{79AE0A68-20D6-435C-AC73-D611EA9A0E5E}" presName="ParentBackground2" presStyleCnt="0"/>
      <dgm:spPr/>
    </dgm:pt>
    <dgm:pt modelId="{B985AA2A-33E9-43A3-BEB2-CF06343A5B66}" type="pres">
      <dgm:prSet presAssocID="{79AE0A68-20D6-435C-AC73-D611EA9A0E5E}" presName="ParentBackground" presStyleLbl="fgAcc1" presStyleIdx="3" presStyleCnt="5"/>
      <dgm:spPr/>
    </dgm:pt>
    <dgm:pt modelId="{D5BEFF6F-7B68-4ABC-9BD0-FC6F5E4D2CAC}" type="pres">
      <dgm:prSet presAssocID="{79AE0A68-20D6-435C-AC73-D611EA9A0E5E}" presName="Parent2" presStyleLbl="revTx" presStyleIdx="0" presStyleCnt="0">
        <dgm:presLayoutVars>
          <dgm:chMax val="1"/>
          <dgm:chPref val="1"/>
          <dgm:bulletEnabled val="1"/>
        </dgm:presLayoutVars>
      </dgm:prSet>
      <dgm:spPr/>
    </dgm:pt>
    <dgm:pt modelId="{BD1CAB8A-410F-49CD-A58C-ED201CDF1C85}" type="pres">
      <dgm:prSet presAssocID="{86C32F93-F90F-4D3B-9F76-B366E1FDEA78}" presName="Accent1" presStyleCnt="0"/>
      <dgm:spPr/>
    </dgm:pt>
    <dgm:pt modelId="{7DCAC30D-CF5A-4A6E-929C-073541340082}" type="pres">
      <dgm:prSet presAssocID="{86C32F93-F90F-4D3B-9F76-B366E1FDEA78}" presName="Accent" presStyleLbl="node1" presStyleIdx="4" presStyleCnt="5"/>
      <dgm:spPr/>
    </dgm:pt>
    <dgm:pt modelId="{6B15925B-D98A-4E2B-BAC0-8E66DAD336BF}" type="pres">
      <dgm:prSet presAssocID="{86C32F93-F90F-4D3B-9F76-B366E1FDEA78}" presName="ParentBackground1" presStyleCnt="0"/>
      <dgm:spPr/>
    </dgm:pt>
    <dgm:pt modelId="{5C2AF17F-0415-42E2-8466-3138E755604B}" type="pres">
      <dgm:prSet presAssocID="{86C32F93-F90F-4D3B-9F76-B366E1FDEA78}" presName="ParentBackground" presStyleLbl="fgAcc1" presStyleIdx="4" presStyleCnt="5"/>
      <dgm:spPr/>
    </dgm:pt>
    <dgm:pt modelId="{8D206974-BEA2-4165-9FC8-FABEB19E5ADC}" type="pres">
      <dgm:prSet presAssocID="{86C32F93-F90F-4D3B-9F76-B366E1FDEA78}" presName="Parent1" presStyleLbl="revTx" presStyleIdx="0" presStyleCnt="0">
        <dgm:presLayoutVars>
          <dgm:chMax val="1"/>
          <dgm:chPref val="1"/>
          <dgm:bulletEnabled val="1"/>
        </dgm:presLayoutVars>
      </dgm:prSet>
      <dgm:spPr/>
    </dgm:pt>
  </dgm:ptLst>
  <dgm:cxnLst>
    <dgm:cxn modelId="{6A21FB0F-B509-4B06-ABE8-839B3887C192}" srcId="{B72F4A04-6162-4E95-8B6F-45984038F97B}" destId="{6F1306FB-2934-40E5-8924-A2BE52034662}" srcOrd="2" destOrd="0" parTransId="{CB08DEFE-E39A-47CE-84E2-FF6B82299B11}" sibTransId="{9D1EAE98-63B4-4C34-A2F5-F103371B4501}"/>
    <dgm:cxn modelId="{9A043A1E-F08D-4152-98C9-09789546B8BC}" type="presOf" srcId="{6F1306FB-2934-40E5-8924-A2BE52034662}" destId="{FC6865EE-F6ED-4EC0-A1CE-865E75304873}" srcOrd="1" destOrd="0" presId="urn:microsoft.com/office/officeart/2011/layout/CircleProcess"/>
    <dgm:cxn modelId="{2A67D922-1676-4AB2-B4AB-B17D1989B8CE}" srcId="{B72F4A04-6162-4E95-8B6F-45984038F97B}" destId="{79AE0A68-20D6-435C-AC73-D611EA9A0E5E}" srcOrd="1" destOrd="0" parTransId="{2D86E79C-E6A3-4586-9125-46C2B6C93B3C}" sibTransId="{26107BFD-D3D5-4251-A553-395741FB37A4}"/>
    <dgm:cxn modelId="{D4017727-822E-4191-905C-EBF1DB343F1A}" srcId="{B72F4A04-6162-4E95-8B6F-45984038F97B}" destId="{13A1DA47-C1F9-4078-A39C-FBFE655C41F1}" srcOrd="3" destOrd="0" parTransId="{7C9DDAC4-FE7D-4AB3-BE46-B3F8B43539B9}" sibTransId="{B547472D-0B8F-4320-B328-92F82AD244D3}"/>
    <dgm:cxn modelId="{CB727F61-416C-4269-9E78-4A92B215B982}" type="presOf" srcId="{6F1306FB-2934-40E5-8924-A2BE52034662}" destId="{05AB6DFA-8083-49A9-AB7D-78C970406FB4}" srcOrd="0" destOrd="0" presId="urn:microsoft.com/office/officeart/2011/layout/CircleProcess"/>
    <dgm:cxn modelId="{3A13C849-AE89-4C0F-AA79-E691EB63FB89}" srcId="{B72F4A04-6162-4E95-8B6F-45984038F97B}" destId="{86C32F93-F90F-4D3B-9F76-B366E1FDEA78}" srcOrd="0" destOrd="0" parTransId="{BBBB8605-08C0-4072-99FA-DBA06E562A43}" sibTransId="{12EE83AE-C868-40AA-B5B4-34CE1625AE06}"/>
    <dgm:cxn modelId="{9C98E86D-AFD1-49C9-B199-34DD7388ED62}" type="presOf" srcId="{86C32F93-F90F-4D3B-9F76-B366E1FDEA78}" destId="{8D206974-BEA2-4165-9FC8-FABEB19E5ADC}" srcOrd="1" destOrd="0" presId="urn:microsoft.com/office/officeart/2011/layout/CircleProcess"/>
    <dgm:cxn modelId="{986FA455-89F5-4398-9DAC-85214E773DA6}" srcId="{B72F4A04-6162-4E95-8B6F-45984038F97B}" destId="{F5465C0A-9E7E-473E-A6E3-21F7C0BD34BC}" srcOrd="4" destOrd="0" parTransId="{0042ED8C-385F-408B-B767-A4132DB0B111}" sibTransId="{FFC7546C-EE5A-44A0-9AC5-8E47C4CD0E8A}"/>
    <dgm:cxn modelId="{2CDF9C89-D4DD-4FBA-9237-62500B816678}" type="presOf" srcId="{F5465C0A-9E7E-473E-A6E3-21F7C0BD34BC}" destId="{48BE045F-4AD5-49E6-9BAC-71C26D271EDC}" srcOrd="0" destOrd="0" presId="urn:microsoft.com/office/officeart/2011/layout/CircleProcess"/>
    <dgm:cxn modelId="{149A0890-6E23-4BA4-8C12-0783682B4BA9}" type="presOf" srcId="{13A1DA47-C1F9-4078-A39C-FBFE655C41F1}" destId="{97E2986F-45AC-4EE4-8076-6EA7F1DE0F3D}" srcOrd="1" destOrd="0" presId="urn:microsoft.com/office/officeart/2011/layout/CircleProcess"/>
    <dgm:cxn modelId="{FC8C7FA6-1A2C-45E2-9752-798302C7E3B4}" type="presOf" srcId="{F5465C0A-9E7E-473E-A6E3-21F7C0BD34BC}" destId="{37BC1FE1-2C2B-48AC-B7B7-45820FD09A99}" srcOrd="1" destOrd="0" presId="urn:microsoft.com/office/officeart/2011/layout/CircleProcess"/>
    <dgm:cxn modelId="{A61C9FC7-AA43-4FDB-B519-4C5DA14A5E2D}" type="presOf" srcId="{B72F4A04-6162-4E95-8B6F-45984038F97B}" destId="{934FB465-E713-4218-B03F-671D4FF45F4D}" srcOrd="0" destOrd="0" presId="urn:microsoft.com/office/officeart/2011/layout/CircleProcess"/>
    <dgm:cxn modelId="{C83185C8-7B13-4657-9D3F-1ED78A0E8241}" type="presOf" srcId="{86C32F93-F90F-4D3B-9F76-B366E1FDEA78}" destId="{5C2AF17F-0415-42E2-8466-3138E755604B}" srcOrd="0" destOrd="0" presId="urn:microsoft.com/office/officeart/2011/layout/CircleProcess"/>
    <dgm:cxn modelId="{E57D3DDA-85A9-43EC-815B-7A5E55656A4E}" type="presOf" srcId="{79AE0A68-20D6-435C-AC73-D611EA9A0E5E}" destId="{D5BEFF6F-7B68-4ABC-9BD0-FC6F5E4D2CAC}" srcOrd="1" destOrd="0" presId="urn:microsoft.com/office/officeart/2011/layout/CircleProcess"/>
    <dgm:cxn modelId="{A48E3CF1-99B0-4301-B597-F9976A7D841E}" type="presOf" srcId="{13A1DA47-C1F9-4078-A39C-FBFE655C41F1}" destId="{DA921DEA-C244-4EC4-ABAB-FF0C464F3F53}" srcOrd="0" destOrd="0" presId="urn:microsoft.com/office/officeart/2011/layout/CircleProcess"/>
    <dgm:cxn modelId="{8E263EF7-8D28-457A-B423-6E10169AE7DA}" type="presOf" srcId="{79AE0A68-20D6-435C-AC73-D611EA9A0E5E}" destId="{B985AA2A-33E9-43A3-BEB2-CF06343A5B66}" srcOrd="0" destOrd="0" presId="urn:microsoft.com/office/officeart/2011/layout/CircleProcess"/>
    <dgm:cxn modelId="{166593C9-FD58-4B29-9FE1-EE318B27951D}" type="presParOf" srcId="{934FB465-E713-4218-B03F-671D4FF45F4D}" destId="{5898CCC4-1C67-47CE-8961-115AD0984EFA}" srcOrd="0" destOrd="0" presId="urn:microsoft.com/office/officeart/2011/layout/CircleProcess"/>
    <dgm:cxn modelId="{C6E131BD-D87D-4280-86CC-35EFEDC530A4}" type="presParOf" srcId="{5898CCC4-1C67-47CE-8961-115AD0984EFA}" destId="{757EF2B7-433F-4E87-91F3-C7AF8DBDAF05}" srcOrd="0" destOrd="0" presId="urn:microsoft.com/office/officeart/2011/layout/CircleProcess"/>
    <dgm:cxn modelId="{64737227-7287-40D7-AE79-4C9FBB8F3406}" type="presParOf" srcId="{934FB465-E713-4218-B03F-671D4FF45F4D}" destId="{2FEE4E65-226C-4B27-AD36-805BCB0F02EB}" srcOrd="1" destOrd="0" presId="urn:microsoft.com/office/officeart/2011/layout/CircleProcess"/>
    <dgm:cxn modelId="{2BB4061C-EB48-4097-8D21-370E5DEFF716}" type="presParOf" srcId="{2FEE4E65-226C-4B27-AD36-805BCB0F02EB}" destId="{48BE045F-4AD5-49E6-9BAC-71C26D271EDC}" srcOrd="0" destOrd="0" presId="urn:microsoft.com/office/officeart/2011/layout/CircleProcess"/>
    <dgm:cxn modelId="{28377D9E-9C00-4B81-AC5A-98D9876078BF}" type="presParOf" srcId="{934FB465-E713-4218-B03F-671D4FF45F4D}" destId="{37BC1FE1-2C2B-48AC-B7B7-45820FD09A99}" srcOrd="2" destOrd="0" presId="urn:microsoft.com/office/officeart/2011/layout/CircleProcess"/>
    <dgm:cxn modelId="{59583DA1-E57E-453B-B6A7-BEEE0B9DAA30}" type="presParOf" srcId="{934FB465-E713-4218-B03F-671D4FF45F4D}" destId="{DA09468C-9C9C-4096-9689-A39356AD9334}" srcOrd="3" destOrd="0" presId="urn:microsoft.com/office/officeart/2011/layout/CircleProcess"/>
    <dgm:cxn modelId="{DA6898FA-1B56-410C-9EB6-D2DCCADA3134}" type="presParOf" srcId="{DA09468C-9C9C-4096-9689-A39356AD9334}" destId="{3D55997A-1B22-421A-BEFC-919AFDC3E111}" srcOrd="0" destOrd="0" presId="urn:microsoft.com/office/officeart/2011/layout/CircleProcess"/>
    <dgm:cxn modelId="{08A4C944-15EB-4FD3-9B71-081FE83E8A5D}" type="presParOf" srcId="{934FB465-E713-4218-B03F-671D4FF45F4D}" destId="{982DDAE9-DA0D-445B-AB78-B6E8A3F0082F}" srcOrd="4" destOrd="0" presId="urn:microsoft.com/office/officeart/2011/layout/CircleProcess"/>
    <dgm:cxn modelId="{5E232091-A649-493C-96CD-B2F7A9F3F003}" type="presParOf" srcId="{982DDAE9-DA0D-445B-AB78-B6E8A3F0082F}" destId="{DA921DEA-C244-4EC4-ABAB-FF0C464F3F53}" srcOrd="0" destOrd="0" presId="urn:microsoft.com/office/officeart/2011/layout/CircleProcess"/>
    <dgm:cxn modelId="{BEB6DEA3-8DFE-4DAF-A132-21CA79D24314}" type="presParOf" srcId="{934FB465-E713-4218-B03F-671D4FF45F4D}" destId="{97E2986F-45AC-4EE4-8076-6EA7F1DE0F3D}" srcOrd="5" destOrd="0" presId="urn:microsoft.com/office/officeart/2011/layout/CircleProcess"/>
    <dgm:cxn modelId="{EFBB4FC0-89FC-42A7-8766-6F9E4E535C34}" type="presParOf" srcId="{934FB465-E713-4218-B03F-671D4FF45F4D}" destId="{58E44392-B514-4F7F-B51E-BEABF9DB26A6}" srcOrd="6" destOrd="0" presId="urn:microsoft.com/office/officeart/2011/layout/CircleProcess"/>
    <dgm:cxn modelId="{BB02294E-7B9D-451A-8398-4894ACE3333B}" type="presParOf" srcId="{58E44392-B514-4F7F-B51E-BEABF9DB26A6}" destId="{A7601706-1276-41D1-A7CC-DD524DE7A75A}" srcOrd="0" destOrd="0" presId="urn:microsoft.com/office/officeart/2011/layout/CircleProcess"/>
    <dgm:cxn modelId="{61C9A145-CFD8-4DAD-B0DC-AB0F01711617}" type="presParOf" srcId="{934FB465-E713-4218-B03F-671D4FF45F4D}" destId="{5853DFA1-29D7-46E6-9EC6-D9445A7C08F3}" srcOrd="7" destOrd="0" presId="urn:microsoft.com/office/officeart/2011/layout/CircleProcess"/>
    <dgm:cxn modelId="{F4B17077-B9B6-4AE1-9A9B-F696FE47C4F1}" type="presParOf" srcId="{5853DFA1-29D7-46E6-9EC6-D9445A7C08F3}" destId="{05AB6DFA-8083-49A9-AB7D-78C970406FB4}" srcOrd="0" destOrd="0" presId="urn:microsoft.com/office/officeart/2011/layout/CircleProcess"/>
    <dgm:cxn modelId="{36104DB6-5ADF-48F4-A80B-14E94B0F54A5}" type="presParOf" srcId="{934FB465-E713-4218-B03F-671D4FF45F4D}" destId="{FC6865EE-F6ED-4EC0-A1CE-865E75304873}" srcOrd="8" destOrd="0" presId="urn:microsoft.com/office/officeart/2011/layout/CircleProcess"/>
    <dgm:cxn modelId="{391C5FE6-5CF3-492C-90D4-B201918CC8D3}" type="presParOf" srcId="{934FB465-E713-4218-B03F-671D4FF45F4D}" destId="{2ACFEB48-ACBC-4F27-8E3E-84B6E0C668CA}" srcOrd="9" destOrd="0" presId="urn:microsoft.com/office/officeart/2011/layout/CircleProcess"/>
    <dgm:cxn modelId="{181EE95E-FB29-4DFE-820D-459BBE1FC09C}" type="presParOf" srcId="{2ACFEB48-ACBC-4F27-8E3E-84B6E0C668CA}" destId="{BF1ED14C-62EE-4A1E-BA99-A3DD1F1D6080}" srcOrd="0" destOrd="0" presId="urn:microsoft.com/office/officeart/2011/layout/CircleProcess"/>
    <dgm:cxn modelId="{AC374005-3BAC-48C1-9A3C-EAECC3EF5643}" type="presParOf" srcId="{934FB465-E713-4218-B03F-671D4FF45F4D}" destId="{BE5486F3-9348-482A-BDC4-7C70CA492F8C}" srcOrd="10" destOrd="0" presId="urn:microsoft.com/office/officeart/2011/layout/CircleProcess"/>
    <dgm:cxn modelId="{3E816EDB-B125-4E52-AD18-C558836609E6}" type="presParOf" srcId="{BE5486F3-9348-482A-BDC4-7C70CA492F8C}" destId="{B985AA2A-33E9-43A3-BEB2-CF06343A5B66}" srcOrd="0" destOrd="0" presId="urn:microsoft.com/office/officeart/2011/layout/CircleProcess"/>
    <dgm:cxn modelId="{9CD9521B-448E-4495-B41F-8AA585A061C6}" type="presParOf" srcId="{934FB465-E713-4218-B03F-671D4FF45F4D}" destId="{D5BEFF6F-7B68-4ABC-9BD0-FC6F5E4D2CAC}" srcOrd="11" destOrd="0" presId="urn:microsoft.com/office/officeart/2011/layout/CircleProcess"/>
    <dgm:cxn modelId="{11AE898B-E648-457E-82C6-6E23E7BF6F56}" type="presParOf" srcId="{934FB465-E713-4218-B03F-671D4FF45F4D}" destId="{BD1CAB8A-410F-49CD-A58C-ED201CDF1C85}" srcOrd="12" destOrd="0" presId="urn:microsoft.com/office/officeart/2011/layout/CircleProcess"/>
    <dgm:cxn modelId="{475F5218-AF99-41CE-8BF4-20F9749715E5}" type="presParOf" srcId="{BD1CAB8A-410F-49CD-A58C-ED201CDF1C85}" destId="{7DCAC30D-CF5A-4A6E-929C-073541340082}" srcOrd="0" destOrd="0" presId="urn:microsoft.com/office/officeart/2011/layout/CircleProcess"/>
    <dgm:cxn modelId="{38C52BD8-3ADF-48A3-AB36-DCDFD3CADC1A}" type="presParOf" srcId="{934FB465-E713-4218-B03F-671D4FF45F4D}" destId="{6B15925B-D98A-4E2B-BAC0-8E66DAD336BF}" srcOrd="13" destOrd="0" presId="urn:microsoft.com/office/officeart/2011/layout/CircleProcess"/>
    <dgm:cxn modelId="{1A0F9313-B523-4AB6-8863-E147F3AA9EB3}" type="presParOf" srcId="{6B15925B-D98A-4E2B-BAC0-8E66DAD336BF}" destId="{5C2AF17F-0415-42E2-8466-3138E755604B}" srcOrd="0" destOrd="0" presId="urn:microsoft.com/office/officeart/2011/layout/CircleProcess"/>
    <dgm:cxn modelId="{AEC2E7AD-9502-4A47-9E37-087478703A8A}" type="presParOf" srcId="{934FB465-E713-4218-B03F-671D4FF45F4D}" destId="{8D206974-BEA2-4165-9FC8-FABEB19E5ADC}" srcOrd="14"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EF2B7-433F-4E87-91F3-C7AF8DBDAF05}">
      <dsp:nvSpPr>
        <dsp:cNvPr id="0" name=""/>
        <dsp:cNvSpPr/>
      </dsp:nvSpPr>
      <dsp:spPr>
        <a:xfrm>
          <a:off x="9754507" y="1102482"/>
          <a:ext cx="2224186" cy="22245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BE045F-4AD5-49E6-9BAC-71C26D271EDC}">
      <dsp:nvSpPr>
        <dsp:cNvPr id="0" name=""/>
        <dsp:cNvSpPr/>
      </dsp:nvSpPr>
      <dsp:spPr>
        <a:xfrm>
          <a:off x="9827897" y="1176647"/>
          <a:ext cx="2076222" cy="2076220"/>
        </a:xfrm>
        <a:prstGeom prst="ellipse">
          <a:avLst/>
        </a:prstGeom>
        <a:solidFill>
          <a:schemeClr val="accent6">
            <a:lumMod val="20000"/>
            <a:lumOff val="8000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Expert Group for Wellbeing Measurement</a:t>
          </a:r>
        </a:p>
      </dsp:txBody>
      <dsp:txXfrm>
        <a:off x="10125007" y="1473306"/>
        <a:ext cx="1483185" cy="1482903"/>
      </dsp:txXfrm>
    </dsp:sp>
    <dsp:sp modelId="{3D55997A-1B22-421A-BEFC-919AFDC3E111}">
      <dsp:nvSpPr>
        <dsp:cNvPr id="0" name=""/>
        <dsp:cNvSpPr/>
      </dsp:nvSpPr>
      <dsp:spPr>
        <a:xfrm rot="2700000">
          <a:off x="7428556" y="1102598"/>
          <a:ext cx="2223928" cy="22239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921DEA-C244-4EC4-ABAB-FF0C464F3F53}">
      <dsp:nvSpPr>
        <dsp:cNvPr id="0" name=""/>
        <dsp:cNvSpPr/>
      </dsp:nvSpPr>
      <dsp:spPr>
        <a:xfrm>
          <a:off x="7530321" y="1176647"/>
          <a:ext cx="2076222" cy="20762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2024 UNSC report</a:t>
          </a:r>
        </a:p>
      </dsp:txBody>
      <dsp:txXfrm>
        <a:off x="7826248" y="1473306"/>
        <a:ext cx="1483185" cy="1482903"/>
      </dsp:txXfrm>
    </dsp:sp>
    <dsp:sp modelId="{A7601706-1276-41D1-A7CC-DD524DE7A75A}">
      <dsp:nvSpPr>
        <dsp:cNvPr id="0" name=""/>
        <dsp:cNvSpPr/>
      </dsp:nvSpPr>
      <dsp:spPr>
        <a:xfrm rot="2700000">
          <a:off x="5157116" y="1102598"/>
          <a:ext cx="2223928" cy="22239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AB6DFA-8083-49A9-AB7D-78C970406FB4}">
      <dsp:nvSpPr>
        <dsp:cNvPr id="0" name=""/>
        <dsp:cNvSpPr/>
      </dsp:nvSpPr>
      <dsp:spPr>
        <a:xfrm>
          <a:off x="5231561" y="1176647"/>
          <a:ext cx="2076222" cy="20762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2023 sprint series – How are we delivering “Beyond GDP”?</a:t>
          </a:r>
        </a:p>
      </dsp:txBody>
      <dsp:txXfrm>
        <a:off x="5527488" y="1473306"/>
        <a:ext cx="1483185" cy="1482903"/>
      </dsp:txXfrm>
    </dsp:sp>
    <dsp:sp modelId="{BF1ED14C-62EE-4A1E-BA99-A3DD1F1D6080}">
      <dsp:nvSpPr>
        <dsp:cNvPr id="0" name=""/>
        <dsp:cNvSpPr/>
      </dsp:nvSpPr>
      <dsp:spPr>
        <a:xfrm rot="2700000">
          <a:off x="2858356" y="1102598"/>
          <a:ext cx="2223928" cy="22239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5AA2A-33E9-43A3-BEB2-CF06343A5B66}">
      <dsp:nvSpPr>
        <dsp:cNvPr id="0" name=""/>
        <dsp:cNvSpPr/>
      </dsp:nvSpPr>
      <dsp:spPr>
        <a:xfrm>
          <a:off x="2932801" y="1176647"/>
          <a:ext cx="2076222" cy="20762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The research prospectus</a:t>
          </a:r>
        </a:p>
      </dsp:txBody>
      <dsp:txXfrm>
        <a:off x="3229912" y="1473306"/>
        <a:ext cx="1483185" cy="1482903"/>
      </dsp:txXfrm>
    </dsp:sp>
    <dsp:sp modelId="{7DCAC30D-CF5A-4A6E-929C-073541340082}">
      <dsp:nvSpPr>
        <dsp:cNvPr id="0" name=""/>
        <dsp:cNvSpPr/>
      </dsp:nvSpPr>
      <dsp:spPr>
        <a:xfrm rot="2700000">
          <a:off x="559597" y="1102598"/>
          <a:ext cx="2223928" cy="2223928"/>
        </a:xfrm>
        <a:prstGeom prst="teardrop">
          <a:avLst>
            <a:gd name="adj" fmla="val 1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2AF17F-0415-42E2-8466-3138E755604B}">
      <dsp:nvSpPr>
        <dsp:cNvPr id="0" name=""/>
        <dsp:cNvSpPr/>
      </dsp:nvSpPr>
      <dsp:spPr>
        <a:xfrm>
          <a:off x="634042" y="1176647"/>
          <a:ext cx="2076222" cy="2076220"/>
        </a:xfrm>
        <a:prstGeom prst="ellips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GB" sz="1700" kern="1200"/>
            <a:t>2022 sprint series – What is “Beyond GDP”</a:t>
          </a:r>
          <a:r>
            <a:rPr lang="en-GB" sz="1700" kern="1200">
              <a:latin typeface="Arial" panose="020B0604020202020204"/>
            </a:rPr>
            <a:t>?</a:t>
          </a:r>
          <a:endParaRPr lang="en-GB" sz="1700" kern="1200"/>
        </a:p>
      </dsp:txBody>
      <dsp:txXfrm>
        <a:off x="931152" y="1473306"/>
        <a:ext cx="1483185" cy="1482903"/>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53221C-5533-4C3A-9662-3228F4310C26}" type="datetimeFigureOut">
              <a:rPr lang="en-US" smtClean="0"/>
              <a:t>6/24/2024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0ED552-B98B-4DBF-9122-B55D713A03BE}" type="slidenum">
              <a:rPr lang="en-US" smtClean="0"/>
              <a:t>‹#›</a:t>
            </a:fld>
            <a:endParaRPr lang="en-US"/>
          </a:p>
        </p:txBody>
      </p:sp>
    </p:spTree>
    <p:extLst>
      <p:ext uri="{BB962C8B-B14F-4D97-AF65-F5344CB8AC3E}">
        <p14:creationId xmlns:p14="http://schemas.microsoft.com/office/powerpoint/2010/main" val="3906236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150.statcan.gc.ca/n1/daily-quotidien/230418/t001c-eng.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ptos"/>
              <a:buChar char="•"/>
            </a:pPr>
            <a:endParaRPr lang="en-US"/>
          </a:p>
        </p:txBody>
      </p:sp>
      <p:sp>
        <p:nvSpPr>
          <p:cNvPr id="4" name="Slide Number Placeholder 3"/>
          <p:cNvSpPr>
            <a:spLocks noGrp="1"/>
          </p:cNvSpPr>
          <p:nvPr>
            <p:ph type="sldNum" sz="quarter" idx="5"/>
          </p:nvPr>
        </p:nvSpPr>
        <p:spPr/>
        <p:txBody>
          <a:bodyPr/>
          <a:lstStyle/>
          <a:p>
            <a:fld id="{160ED552-B98B-4DBF-9122-B55D713A03BE}" type="slidenum">
              <a:rPr lang="en-US" smtClean="0"/>
              <a:t>6</a:t>
            </a:fld>
            <a:endParaRPr lang="en-US"/>
          </a:p>
        </p:txBody>
      </p:sp>
    </p:spTree>
    <p:extLst>
      <p:ext uri="{BB962C8B-B14F-4D97-AF65-F5344CB8AC3E}">
        <p14:creationId xmlns:p14="http://schemas.microsoft.com/office/powerpoint/2010/main" val="1245564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ptos"/>
              <a:buChar char="•"/>
            </a:pPr>
            <a:endParaRPr lang="en-CA">
              <a:cs typeface="Calibri"/>
            </a:endParaRPr>
          </a:p>
        </p:txBody>
      </p:sp>
      <p:sp>
        <p:nvSpPr>
          <p:cNvPr id="4" name="Slide Number Placeholder 3"/>
          <p:cNvSpPr>
            <a:spLocks noGrp="1"/>
          </p:cNvSpPr>
          <p:nvPr>
            <p:ph type="sldNum" sz="quarter" idx="5"/>
          </p:nvPr>
        </p:nvSpPr>
        <p:spPr/>
        <p:txBody>
          <a:bodyPr/>
          <a:lstStyle/>
          <a:p>
            <a:fld id="{160ED552-B98B-4DBF-9122-B55D713A03BE}" type="slidenum">
              <a:rPr lang="en-US" smtClean="0"/>
              <a:t>9</a:t>
            </a:fld>
            <a:endParaRPr lang="en-US"/>
          </a:p>
        </p:txBody>
      </p:sp>
    </p:spTree>
    <p:extLst>
      <p:ext uri="{BB962C8B-B14F-4D97-AF65-F5344CB8AC3E}">
        <p14:creationId xmlns:p14="http://schemas.microsoft.com/office/powerpoint/2010/main" val="753959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60ED552-B98B-4DBF-9122-B55D713A03BE}" type="slidenum">
              <a:rPr lang="en-US" smtClean="0"/>
              <a:t>14</a:t>
            </a:fld>
            <a:endParaRPr lang="en-US"/>
          </a:p>
        </p:txBody>
      </p:sp>
    </p:spTree>
    <p:extLst>
      <p:ext uri="{BB962C8B-B14F-4D97-AF65-F5344CB8AC3E}">
        <p14:creationId xmlns:p14="http://schemas.microsoft.com/office/powerpoint/2010/main" val="384227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hlinkClick r:id="rId3"/>
              </a:rPr>
              <a:t>Sources of labour productivity growth in the business sector (average annual basis) (statcan.gc.ca)</a:t>
            </a:r>
            <a:endParaRPr lang="en-CA"/>
          </a:p>
          <a:p>
            <a:r>
              <a:rPr lang="en-CA"/>
              <a:t>https://cabe.ca/wp-content/uploads/2023/09/Wulong-Gu_Productivity-Performance-in-Canada.pdf</a:t>
            </a:r>
          </a:p>
        </p:txBody>
      </p:sp>
      <p:sp>
        <p:nvSpPr>
          <p:cNvPr id="4" name="Slide Number Placeholder 3"/>
          <p:cNvSpPr>
            <a:spLocks noGrp="1"/>
          </p:cNvSpPr>
          <p:nvPr>
            <p:ph type="sldNum" sz="quarter" idx="5"/>
          </p:nvPr>
        </p:nvSpPr>
        <p:spPr/>
        <p:txBody>
          <a:bodyPr/>
          <a:lstStyle/>
          <a:p>
            <a:fld id="{160ED552-B98B-4DBF-9122-B55D713A03BE}" type="slidenum">
              <a:rPr lang="en-US" smtClean="0"/>
              <a:t>15</a:t>
            </a:fld>
            <a:endParaRPr lang="en-US"/>
          </a:p>
        </p:txBody>
      </p:sp>
    </p:spTree>
    <p:extLst>
      <p:ext uri="{BB962C8B-B14F-4D97-AF65-F5344CB8AC3E}">
        <p14:creationId xmlns:p14="http://schemas.microsoft.com/office/powerpoint/2010/main" val="55991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160ED552-B98B-4DBF-9122-B55D713A03BE}" type="slidenum">
              <a:rPr lang="en-US" smtClean="0"/>
              <a:t>25</a:t>
            </a:fld>
            <a:endParaRPr lang="en-US"/>
          </a:p>
        </p:txBody>
      </p:sp>
    </p:spTree>
    <p:extLst>
      <p:ext uri="{BB962C8B-B14F-4D97-AF65-F5344CB8AC3E}">
        <p14:creationId xmlns:p14="http://schemas.microsoft.com/office/powerpoint/2010/main" val="2781315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44880" y="863600"/>
            <a:ext cx="8605520" cy="1910080"/>
          </a:xfrm>
        </p:spPr>
        <p:txBody>
          <a:bodyPr anchor="t">
            <a:normAutofit/>
          </a:bodyPr>
          <a:lstStyle>
            <a:lvl1pPr algn="l">
              <a:defRPr sz="4800">
                <a:solidFill>
                  <a:srgbClr val="002060"/>
                </a:solidFill>
              </a:defRPr>
            </a:lvl1pPr>
          </a:lstStyle>
          <a:p>
            <a:r>
              <a:rPr lang="en-US"/>
              <a:t>Click to edit Master title style</a:t>
            </a:r>
            <a:endParaRPr lang="en-CA"/>
          </a:p>
        </p:txBody>
      </p:sp>
      <p:sp>
        <p:nvSpPr>
          <p:cNvPr id="3" name="Subtitle 2"/>
          <p:cNvSpPr>
            <a:spLocks noGrp="1"/>
          </p:cNvSpPr>
          <p:nvPr>
            <p:ph type="subTitle" idx="1"/>
          </p:nvPr>
        </p:nvSpPr>
        <p:spPr>
          <a:xfrm>
            <a:off x="944880" y="3246280"/>
            <a:ext cx="6492240" cy="1655762"/>
          </a:xfrm>
        </p:spPr>
        <p:txBody>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164703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002060"/>
                </a:solidFill>
              </a:defRPr>
            </a:lvl1p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1004522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838200" y="6311900"/>
            <a:ext cx="2743200" cy="365125"/>
          </a:xfrm>
          <a:prstGeom prst="rect">
            <a:avLst/>
          </a:prstGeom>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22680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002060"/>
                </a:solidFill>
              </a:defRPr>
            </a:lvl1p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155420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060"/>
                </a:solidFill>
              </a:defRPr>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2363031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002060"/>
                </a:solidFill>
              </a:defRPr>
            </a:lvl1p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2683042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lgn="ctr">
              <a:defRPr>
                <a:solidFill>
                  <a:srgbClr val="002060"/>
                </a:solidFill>
              </a:defRPr>
            </a:lvl1p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838200" y="6311900"/>
            <a:ext cx="2743200" cy="365125"/>
          </a:xfrm>
          <a:prstGeom prst="rect">
            <a:avLst/>
          </a:prstGeom>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3984955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solidFill>
                  <a:srgbClr val="002060"/>
                </a:solidFill>
              </a:defRPr>
            </a:lvl1pPr>
          </a:lstStyle>
          <a:p>
            <a:r>
              <a:rPr lang="en-US"/>
              <a:t>Click to edit Master title style</a:t>
            </a:r>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2370162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241323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29500133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D65588F7-12D2-4BB6-A26C-BD62DCD3EFB9}" type="slidenum">
              <a:rPr lang="en-CA" smtClean="0"/>
              <a:t>‹#›</a:t>
            </a:fld>
            <a:endParaRPr lang="en-CA"/>
          </a:p>
        </p:txBody>
      </p:sp>
    </p:spTree>
    <p:extLst>
      <p:ext uri="{BB962C8B-B14F-4D97-AF65-F5344CB8AC3E}">
        <p14:creationId xmlns:p14="http://schemas.microsoft.com/office/powerpoint/2010/main" val="3324212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9259389" y="542287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5588F7-12D2-4BB6-A26C-BD62DCD3EFB9}" type="slidenum">
              <a:rPr lang="en-CA" smtClean="0"/>
              <a:t>‹#›</a:t>
            </a:fld>
            <a:endParaRPr lang="en-CA"/>
          </a:p>
        </p:txBody>
      </p:sp>
    </p:spTree>
    <p:extLst>
      <p:ext uri="{BB962C8B-B14F-4D97-AF65-F5344CB8AC3E}">
        <p14:creationId xmlns:p14="http://schemas.microsoft.com/office/powerpoint/2010/main" val="1204098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svg"/><Relationship Id="rId11" Type="http://schemas.openxmlformats.org/officeDocument/2006/relationships/image" Target="../media/image28.sv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svg"/><Relationship Id="rId9"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6F634991-73F3-02AA-CF70-3EDA59056A0F}"/>
              </a:ext>
            </a:extLst>
          </p:cNvPr>
          <p:cNvSpPr>
            <a:spLocks noGrp="1"/>
          </p:cNvSpPr>
          <p:nvPr>
            <p:ph type="subTitle" idx="1"/>
          </p:nvPr>
        </p:nvSpPr>
        <p:spPr>
          <a:xfrm>
            <a:off x="914057" y="2592588"/>
            <a:ext cx="7214382" cy="2532184"/>
          </a:xfrm>
        </p:spPr>
        <p:txBody>
          <a:bodyPr>
            <a:normAutofit/>
          </a:bodyPr>
          <a:lstStyle/>
          <a:p>
            <a:endParaRPr lang="en-US" dirty="0"/>
          </a:p>
          <a:p>
            <a:r>
              <a:rPr lang="en-US" dirty="0"/>
              <a:t>			Presentation to CSLS</a:t>
            </a:r>
          </a:p>
          <a:p>
            <a:r>
              <a:rPr lang="en-US" dirty="0"/>
              <a:t>			Statistics Canada </a:t>
            </a:r>
          </a:p>
          <a:p>
            <a:r>
              <a:rPr lang="en-US" dirty="0"/>
              <a:t>			June 27, 2024</a:t>
            </a:r>
          </a:p>
          <a:p>
            <a:r>
              <a:rPr lang="en-US" dirty="0"/>
              <a:t>			</a:t>
            </a:r>
            <a:endParaRPr lang="en-US" u="sng" dirty="0"/>
          </a:p>
        </p:txBody>
      </p:sp>
      <p:sp>
        <p:nvSpPr>
          <p:cNvPr id="9" name="Title 8">
            <a:extLst>
              <a:ext uri="{FF2B5EF4-FFF2-40B4-BE49-F238E27FC236}">
                <a16:creationId xmlns:a16="http://schemas.microsoft.com/office/drawing/2014/main" id="{50E24F90-347D-135C-DFD6-A00F35CBD2D9}"/>
              </a:ext>
            </a:extLst>
          </p:cNvPr>
          <p:cNvSpPr>
            <a:spLocks noGrp="1"/>
          </p:cNvSpPr>
          <p:nvPr>
            <p:ph type="ctrTitle"/>
          </p:nvPr>
        </p:nvSpPr>
        <p:spPr>
          <a:xfrm>
            <a:off x="71919" y="929087"/>
            <a:ext cx="11846103" cy="1910080"/>
          </a:xfrm>
        </p:spPr>
        <p:txBody>
          <a:bodyPr>
            <a:normAutofit fontScale="90000"/>
          </a:bodyPr>
          <a:lstStyle/>
          <a:p>
            <a:r>
              <a:rPr lang="en-CA" sz="3600" b="1" kern="100" dirty="0">
                <a:effectLst/>
                <a:ea typeface="Calibri" panose="020F0502020204030204" pitchFamily="34" charset="0"/>
                <a:cs typeface="Times New Roman" panose="02020603050405020304" pitchFamily="18" charset="0"/>
              </a:rPr>
              <a:t>Towards more comprehensive measures of well-being:</a:t>
            </a:r>
            <a:br>
              <a:rPr lang="en-CA" sz="3600" b="1" kern="100" dirty="0">
                <a:effectLst/>
                <a:ea typeface="Calibri" panose="020F0502020204030204" pitchFamily="34" charset="0"/>
                <a:cs typeface="Times New Roman" panose="02020603050405020304" pitchFamily="18" charset="0"/>
              </a:rPr>
            </a:br>
            <a:br>
              <a:rPr lang="en-CA" sz="3600" b="1" kern="100" dirty="0">
                <a:effectLst/>
                <a:ea typeface="Calibri" panose="020F0502020204030204" pitchFamily="34" charset="0"/>
                <a:cs typeface="Times New Roman" panose="02020603050405020304" pitchFamily="18" charset="0"/>
              </a:rPr>
            </a:br>
            <a:r>
              <a:rPr lang="en-CA" sz="3600" b="1" kern="100" dirty="0">
                <a:effectLst/>
                <a:ea typeface="Calibri" panose="020F0502020204030204" pitchFamily="34" charset="0"/>
                <a:cs typeface="Times New Roman" panose="02020603050405020304" pitchFamily="18" charset="0"/>
              </a:rPr>
              <a:t>Developing integrated statistics to understand linkages </a:t>
            </a:r>
            <a:br>
              <a:rPr lang="en-CA" sz="3600" b="1" kern="100" dirty="0">
                <a:effectLst/>
                <a:ea typeface="Calibri" panose="020F0502020204030204" pitchFamily="34" charset="0"/>
                <a:cs typeface="Times New Roman" panose="02020603050405020304" pitchFamily="18" charset="0"/>
              </a:rPr>
            </a:br>
            <a:r>
              <a:rPr lang="en-CA" sz="3600" b="1" kern="100" dirty="0">
                <a:effectLst/>
                <a:ea typeface="Calibri" panose="020F0502020204030204" pitchFamily="34" charset="0"/>
                <a:cs typeface="Times New Roman" panose="02020603050405020304" pitchFamily="18" charset="0"/>
              </a:rPr>
              <a:t>between economy, environment and society </a:t>
            </a:r>
            <a:br>
              <a:rPr lang="en-CA"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4400" dirty="0"/>
          </a:p>
        </p:txBody>
      </p:sp>
    </p:spTree>
    <p:extLst>
      <p:ext uri="{BB962C8B-B14F-4D97-AF65-F5344CB8AC3E}">
        <p14:creationId xmlns:p14="http://schemas.microsoft.com/office/powerpoint/2010/main" val="55967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344904" y="138697"/>
            <a:ext cx="11847095" cy="958895"/>
          </a:xfrm>
        </p:spPr>
        <p:txBody>
          <a:bodyPr>
            <a:normAutofit fontScale="90000"/>
          </a:bodyPr>
          <a:lstStyle/>
          <a:p>
            <a:pPr algn="l"/>
            <a:r>
              <a:rPr lang="en-US" sz="3400"/>
              <a:t>SNA 2025:</a:t>
            </a:r>
            <a:br>
              <a:rPr lang="en-US" sz="3400"/>
            </a:br>
            <a:r>
              <a:rPr lang="en-US" sz="3400"/>
              <a:t>Encompassing measures of economic well-being and sustainability</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10</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94706" y="1268962"/>
            <a:ext cx="12097293" cy="4696222"/>
          </a:xfrm>
          <a:prstGeom prst="rect">
            <a:avLst/>
          </a:prstGeom>
          <a:noFill/>
        </p:spPr>
        <p:txBody>
          <a:bodyPr wrap="square">
            <a:spAutoFit/>
          </a:bodyPr>
          <a:lstStyle/>
          <a:p>
            <a:pPr marL="342900" lvl="0" indent="-342900">
              <a:lnSpc>
                <a:spcPct val="105000"/>
              </a:lnSpc>
              <a:buFont typeface="Symbol" panose="05050102010706020507" pitchFamily="18" charset="2"/>
              <a:buChar char=""/>
            </a:pPr>
            <a:r>
              <a:rPr lang="en-CA" sz="2200">
                <a:effectLst/>
                <a:latin typeface="Calibri" panose="020F0502020204030204" pitchFamily="34" charset="0"/>
                <a:ea typeface="Calibri" panose="020F0502020204030204" pitchFamily="34" charset="0"/>
              </a:rPr>
              <a:t>A major priority for SNA 2025 is the need to strengthen the capacity of economic statistics to inform  changes in </a:t>
            </a:r>
            <a:r>
              <a:rPr lang="en-CA" sz="2200" b="1">
                <a:effectLst/>
                <a:latin typeface="Calibri" panose="020F0502020204030204" pitchFamily="34" charset="0"/>
                <a:ea typeface="Calibri" panose="020F0502020204030204" pitchFamily="34" charset="0"/>
              </a:rPr>
              <a:t>household well-being and sustainability</a:t>
            </a:r>
            <a:r>
              <a:rPr lang="en-CA" sz="2200">
                <a:effectLst/>
                <a:latin typeface="Calibri" panose="020F0502020204030204" pitchFamily="34" charset="0"/>
                <a:ea typeface="Calibri" panose="020F0502020204030204" pitchFamily="34" charset="0"/>
              </a:rPr>
              <a:t>. This entails:</a:t>
            </a:r>
          </a:p>
          <a:p>
            <a:pPr marL="685800">
              <a:lnSpc>
                <a:spcPct val="105000"/>
              </a:lnSpc>
            </a:pPr>
            <a:r>
              <a:rPr lang="en-CA" sz="2200">
                <a:effectLst/>
                <a:latin typeface="Calibri" panose="020F0502020204030204" pitchFamily="34" charset="0"/>
                <a:ea typeface="Calibri" panose="020F0502020204030204" pitchFamily="34" charset="0"/>
              </a:rPr>
              <a:t> </a:t>
            </a:r>
          </a:p>
          <a:p>
            <a:pPr marL="742950" lvl="1" indent="-285750">
              <a:lnSpc>
                <a:spcPct val="105000"/>
              </a:lnSpc>
              <a:buFont typeface="Courier New" panose="02070309020205020404" pitchFamily="49" charset="0"/>
              <a:buChar char="o"/>
            </a:pPr>
            <a:r>
              <a:rPr lang="en-CA" sz="2200">
                <a:effectLst/>
                <a:latin typeface="Calibri" panose="020F0502020204030204" pitchFamily="34" charset="0"/>
                <a:ea typeface="Calibri" panose="020F0502020204030204" pitchFamily="34" charset="0"/>
              </a:rPr>
              <a:t>More granular statistics on the </a:t>
            </a:r>
            <a:r>
              <a:rPr lang="en-CA" sz="2200" b="1">
                <a:effectLst/>
                <a:latin typeface="Calibri" panose="020F0502020204030204" pitchFamily="34" charset="0"/>
                <a:ea typeface="Calibri" panose="020F0502020204030204" pitchFamily="34" charset="0"/>
              </a:rPr>
              <a:t>distributions of household income, consumption, saving and wealth</a:t>
            </a:r>
            <a:r>
              <a:rPr lang="en-CA" sz="2200">
                <a:effectLst/>
                <a:latin typeface="Calibri" panose="020F0502020204030204" pitchFamily="34" charset="0"/>
                <a:ea typeface="Calibri" panose="020F0502020204030204" pitchFamily="34" charset="0"/>
              </a:rPr>
              <a:t> (designed to measure the inclusiveness of economic activity)</a:t>
            </a:r>
          </a:p>
          <a:p>
            <a:pPr marL="685800">
              <a:lnSpc>
                <a:spcPct val="105000"/>
              </a:lnSpc>
            </a:pPr>
            <a:r>
              <a:rPr lang="en-CA" sz="2200">
                <a:effectLst/>
                <a:latin typeface="Calibri" panose="020F0502020204030204" pitchFamily="34" charset="0"/>
                <a:ea typeface="Calibri" panose="020F0502020204030204" pitchFamily="34" charset="0"/>
              </a:rPr>
              <a:t> </a:t>
            </a:r>
          </a:p>
          <a:p>
            <a:pPr marL="742950" lvl="1" indent="-285750">
              <a:lnSpc>
                <a:spcPct val="105000"/>
              </a:lnSpc>
              <a:buFont typeface="Courier New" panose="02070309020205020404" pitchFamily="49" charset="0"/>
              <a:buChar char="o"/>
            </a:pPr>
            <a:r>
              <a:rPr lang="en-CA" sz="2200">
                <a:effectLst/>
                <a:latin typeface="Calibri" panose="020F0502020204030204" pitchFamily="34" charset="0"/>
                <a:ea typeface="Calibri" panose="020F0502020204030204" pitchFamily="34" charset="0"/>
              </a:rPr>
              <a:t>Estimates </a:t>
            </a:r>
            <a:r>
              <a:rPr lang="en-CA" sz="2200" b="1">
                <a:effectLst/>
                <a:latin typeface="Calibri" panose="020F0502020204030204" pitchFamily="34" charset="0"/>
                <a:ea typeface="Calibri" panose="020F0502020204030204" pitchFamily="34" charset="0"/>
              </a:rPr>
              <a:t>of unpaid household service work </a:t>
            </a:r>
            <a:r>
              <a:rPr lang="en-CA" sz="2200">
                <a:effectLst/>
                <a:latin typeface="Calibri" panose="020F0502020204030204" pitchFamily="34" charset="0"/>
                <a:ea typeface="Calibri" panose="020F0502020204030204" pitchFamily="34" charset="0"/>
              </a:rPr>
              <a:t>(activities taking place outside the boundaries of the market economy such as unpaid household activities)</a:t>
            </a:r>
          </a:p>
          <a:p>
            <a:pPr marL="685800">
              <a:lnSpc>
                <a:spcPct val="105000"/>
              </a:lnSpc>
            </a:pPr>
            <a:r>
              <a:rPr lang="en-CA" sz="2200">
                <a:effectLst/>
                <a:latin typeface="Calibri" panose="020F0502020204030204" pitchFamily="34" charset="0"/>
                <a:ea typeface="Calibri" panose="020F0502020204030204" pitchFamily="34" charset="0"/>
              </a:rPr>
              <a:t> </a:t>
            </a:r>
          </a:p>
          <a:p>
            <a:pPr marL="742950" lvl="1" indent="-285750">
              <a:lnSpc>
                <a:spcPct val="105000"/>
              </a:lnSpc>
              <a:buFont typeface="Courier New" panose="02070309020205020404" pitchFamily="49" charset="0"/>
              <a:buChar char="o"/>
            </a:pPr>
            <a:r>
              <a:rPr lang="en-CA" sz="2200">
                <a:effectLst/>
                <a:latin typeface="Calibri" panose="020F0502020204030204" pitchFamily="34" charset="0"/>
                <a:ea typeface="Calibri" panose="020F0502020204030204" pitchFamily="34" charset="0"/>
              </a:rPr>
              <a:t>New measures for </a:t>
            </a:r>
            <a:r>
              <a:rPr lang="en-CA" sz="2200" b="1">
                <a:effectLst/>
                <a:latin typeface="Calibri" panose="020F0502020204030204" pitchFamily="34" charset="0"/>
                <a:ea typeface="Calibri" panose="020F0502020204030204" pitchFamily="34" charset="0"/>
              </a:rPr>
              <a:t>labour, education, and human capital</a:t>
            </a:r>
            <a:endParaRPr lang="en-CA" sz="2200">
              <a:effectLst/>
              <a:latin typeface="Calibri" panose="020F0502020204030204" pitchFamily="34" charset="0"/>
              <a:ea typeface="Calibri" panose="020F0502020204030204" pitchFamily="34" charset="0"/>
            </a:endParaRPr>
          </a:p>
          <a:p>
            <a:pPr marL="685800">
              <a:lnSpc>
                <a:spcPct val="105000"/>
              </a:lnSpc>
            </a:pPr>
            <a:r>
              <a:rPr lang="en-CA" sz="2200">
                <a:effectLst/>
                <a:latin typeface="Calibri" panose="020F0502020204030204" pitchFamily="34" charset="0"/>
                <a:ea typeface="Calibri" panose="020F0502020204030204" pitchFamily="34" charset="0"/>
              </a:rPr>
              <a:t> </a:t>
            </a:r>
          </a:p>
          <a:p>
            <a:pPr marL="742950" lvl="1" indent="-285750">
              <a:lnSpc>
                <a:spcPct val="105000"/>
              </a:lnSpc>
              <a:spcAft>
                <a:spcPts val="800"/>
              </a:spcAft>
              <a:buFont typeface="Courier New" panose="02070309020205020404" pitchFamily="49" charset="0"/>
              <a:buChar char="o"/>
            </a:pPr>
            <a:r>
              <a:rPr lang="en-CA" sz="2200" b="1">
                <a:effectLst/>
                <a:latin typeface="Calibri" panose="020F0502020204030204" pitchFamily="34" charset="0"/>
                <a:ea typeface="Calibri" panose="020F0502020204030204" pitchFamily="34" charset="0"/>
              </a:rPr>
              <a:t>Environmental-economic accounting </a:t>
            </a:r>
            <a:r>
              <a:rPr lang="en-CA" sz="2200">
                <a:effectLst/>
                <a:latin typeface="Calibri" panose="020F0502020204030204" pitchFamily="34" charset="0"/>
                <a:ea typeface="Calibri" panose="020F0502020204030204" pitchFamily="34" charset="0"/>
              </a:rPr>
              <a:t>(measuring how human beings’ impact on the environment may affect their future economic well-being)</a:t>
            </a:r>
            <a:r>
              <a:rPr lang="en-CA" sz="2200"/>
              <a:t> </a:t>
            </a:r>
          </a:p>
        </p:txBody>
      </p:sp>
    </p:spTree>
    <p:extLst>
      <p:ext uri="{BB962C8B-B14F-4D97-AF65-F5344CB8AC3E}">
        <p14:creationId xmlns:p14="http://schemas.microsoft.com/office/powerpoint/2010/main" val="4248417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E50737-1DE3-8B90-787B-52EAA2543E74}"/>
              </a:ext>
            </a:extLst>
          </p:cNvPr>
          <p:cNvSpPr>
            <a:spLocks noGrp="1"/>
          </p:cNvSpPr>
          <p:nvPr>
            <p:ph type="sldNum" sz="quarter" idx="12"/>
          </p:nvPr>
        </p:nvSpPr>
        <p:spPr/>
        <p:txBody>
          <a:bodyPr/>
          <a:lstStyle/>
          <a:p>
            <a:fld id="{D65588F7-12D2-4BB6-A26C-BD62DCD3EFB9}" type="slidenum">
              <a:rPr lang="en-CA" smtClean="0"/>
              <a:t>11</a:t>
            </a:fld>
            <a:endParaRPr lang="en-CA"/>
          </a:p>
        </p:txBody>
      </p:sp>
      <p:pic>
        <p:nvPicPr>
          <p:cNvPr id="6" name="Picture 5">
            <a:extLst>
              <a:ext uri="{FF2B5EF4-FFF2-40B4-BE49-F238E27FC236}">
                <a16:creationId xmlns:a16="http://schemas.microsoft.com/office/drawing/2014/main" id="{5FA3C8F0-C411-04FF-A576-751CBDA7A45A}"/>
              </a:ext>
            </a:extLst>
          </p:cNvPr>
          <p:cNvPicPr>
            <a:picLocks noChangeAspect="1"/>
          </p:cNvPicPr>
          <p:nvPr/>
        </p:nvPicPr>
        <p:blipFill>
          <a:blip r:embed="rId2"/>
          <a:stretch>
            <a:fillRect/>
          </a:stretch>
        </p:blipFill>
        <p:spPr>
          <a:xfrm>
            <a:off x="478469" y="1253622"/>
            <a:ext cx="7058701" cy="4708981"/>
          </a:xfrm>
          <a:prstGeom prst="rect">
            <a:avLst/>
          </a:prstGeom>
        </p:spPr>
      </p:pic>
      <p:sp>
        <p:nvSpPr>
          <p:cNvPr id="7" name="Title 1">
            <a:extLst>
              <a:ext uri="{FF2B5EF4-FFF2-40B4-BE49-F238E27FC236}">
                <a16:creationId xmlns:a16="http://schemas.microsoft.com/office/drawing/2014/main" id="{A4A18C9B-3DB4-4C09-2735-6E4DD967C6DB}"/>
              </a:ext>
            </a:extLst>
          </p:cNvPr>
          <p:cNvSpPr>
            <a:spLocks noGrp="1"/>
          </p:cNvSpPr>
          <p:nvPr>
            <p:ph type="title"/>
          </p:nvPr>
        </p:nvSpPr>
        <p:spPr>
          <a:xfrm>
            <a:off x="344904" y="111102"/>
            <a:ext cx="10862071" cy="958895"/>
          </a:xfrm>
        </p:spPr>
        <p:txBody>
          <a:bodyPr>
            <a:normAutofit/>
          </a:bodyPr>
          <a:lstStyle/>
          <a:p>
            <a:pPr algn="l"/>
            <a:r>
              <a:rPr lang="en-CA" sz="3100"/>
              <a:t>Distributions of Household Economic Accounts: Declining mortgage balances for young households  </a:t>
            </a:r>
          </a:p>
        </p:txBody>
      </p:sp>
      <p:sp>
        <p:nvSpPr>
          <p:cNvPr id="3" name="TextBox 2">
            <a:extLst>
              <a:ext uri="{FF2B5EF4-FFF2-40B4-BE49-F238E27FC236}">
                <a16:creationId xmlns:a16="http://schemas.microsoft.com/office/drawing/2014/main" id="{D9030265-044A-E249-B8B8-097BD5DE2805}"/>
              </a:ext>
            </a:extLst>
          </p:cNvPr>
          <p:cNvSpPr txBox="1"/>
          <p:nvPr/>
        </p:nvSpPr>
        <p:spPr>
          <a:xfrm>
            <a:off x="7428216" y="1069997"/>
            <a:ext cx="4574373" cy="4093428"/>
          </a:xfrm>
          <a:prstGeom prst="rect">
            <a:avLst/>
          </a:prstGeom>
          <a:noFill/>
        </p:spPr>
        <p:txBody>
          <a:bodyPr wrap="square">
            <a:spAutoFit/>
          </a:bodyPr>
          <a:lstStyle/>
          <a:p>
            <a:pPr marL="285750" indent="-285750">
              <a:buFont typeface="Arial" panose="020B0604020202020204" pitchFamily="34" charset="0"/>
              <a:buChar char="•"/>
            </a:pPr>
            <a:r>
              <a:rPr lang="en-CA" sz="2000" b="0" i="0">
                <a:solidFill>
                  <a:srgbClr val="333333"/>
                </a:solidFill>
                <a:effectLst/>
              </a:rPr>
              <a:t>The reduction in </a:t>
            </a:r>
            <a:r>
              <a:rPr lang="en-CA" sz="2000">
                <a:solidFill>
                  <a:srgbClr val="333333"/>
                </a:solidFill>
              </a:rPr>
              <a:t>mortgage balances </a:t>
            </a:r>
            <a:r>
              <a:rPr lang="en-CA" sz="2000" b="0" i="0">
                <a:solidFill>
                  <a:srgbClr val="333333"/>
                </a:solidFill>
                <a:effectLst/>
              </a:rPr>
              <a:t>suggests that </a:t>
            </a:r>
            <a:r>
              <a:rPr lang="en-CA" sz="2000" b="1" i="0">
                <a:solidFill>
                  <a:srgbClr val="333333"/>
                </a:solidFill>
                <a:effectLst/>
              </a:rPr>
              <a:t>young families may be turning away from the housing market, paying off existing debt faster, or downgrading to more affordable accommodations</a:t>
            </a:r>
            <a:r>
              <a:rPr lang="en-CA" sz="2000" b="0" i="0">
                <a:solidFill>
                  <a:srgbClr val="333333"/>
                </a:solidFill>
                <a:effectLst/>
              </a:rPr>
              <a:t>. </a:t>
            </a:r>
          </a:p>
          <a:p>
            <a:endParaRPr lang="en-CA" sz="2000">
              <a:solidFill>
                <a:srgbClr val="333333"/>
              </a:solidFill>
            </a:endParaRPr>
          </a:p>
          <a:p>
            <a:pPr marL="285750" indent="-285750">
              <a:buFont typeface="Arial" panose="020B0604020202020204" pitchFamily="34" charset="0"/>
              <a:buChar char="•"/>
            </a:pPr>
            <a:r>
              <a:rPr lang="en-CA" sz="2000" b="0" i="0">
                <a:solidFill>
                  <a:srgbClr val="333333"/>
                </a:solidFill>
                <a:effectLst/>
              </a:rPr>
              <a:t>Lower balances in recent quarters also contrast with the sharp buildup of mortgage debt among young households early in the pandemic when many took advantage of more favourable borrowing conditions.</a:t>
            </a:r>
            <a:endParaRPr lang="en-CA" sz="2000"/>
          </a:p>
        </p:txBody>
      </p:sp>
    </p:spTree>
    <p:extLst>
      <p:ext uri="{BB962C8B-B14F-4D97-AF65-F5344CB8AC3E}">
        <p14:creationId xmlns:p14="http://schemas.microsoft.com/office/powerpoint/2010/main" val="2631823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E50737-1DE3-8B90-787B-52EAA2543E74}"/>
              </a:ext>
            </a:extLst>
          </p:cNvPr>
          <p:cNvSpPr>
            <a:spLocks noGrp="1"/>
          </p:cNvSpPr>
          <p:nvPr>
            <p:ph type="sldNum" sz="quarter" idx="12"/>
          </p:nvPr>
        </p:nvSpPr>
        <p:spPr/>
        <p:txBody>
          <a:bodyPr/>
          <a:lstStyle/>
          <a:p>
            <a:fld id="{D65588F7-12D2-4BB6-A26C-BD62DCD3EFB9}" type="slidenum">
              <a:rPr lang="en-CA" smtClean="0"/>
              <a:t>12</a:t>
            </a:fld>
            <a:endParaRPr lang="en-CA"/>
          </a:p>
        </p:txBody>
      </p:sp>
      <p:sp>
        <p:nvSpPr>
          <p:cNvPr id="7" name="Title 1">
            <a:extLst>
              <a:ext uri="{FF2B5EF4-FFF2-40B4-BE49-F238E27FC236}">
                <a16:creationId xmlns:a16="http://schemas.microsoft.com/office/drawing/2014/main" id="{A4A18C9B-3DB4-4C09-2735-6E4DD967C6DB}"/>
              </a:ext>
            </a:extLst>
          </p:cNvPr>
          <p:cNvSpPr>
            <a:spLocks noGrp="1"/>
          </p:cNvSpPr>
          <p:nvPr>
            <p:ph type="title"/>
          </p:nvPr>
        </p:nvSpPr>
        <p:spPr>
          <a:xfrm>
            <a:off x="0" y="111103"/>
            <a:ext cx="12102957" cy="752720"/>
          </a:xfrm>
        </p:spPr>
        <p:txBody>
          <a:bodyPr>
            <a:normAutofit fontScale="90000"/>
          </a:bodyPr>
          <a:lstStyle/>
          <a:p>
            <a:pPr algn="l"/>
            <a:br>
              <a:rPr lang="en-CA" sz="3400"/>
            </a:br>
            <a:r>
              <a:rPr lang="en-CA" sz="3400"/>
              <a:t>Distributions of household economic accounts: </a:t>
            </a:r>
            <a:br>
              <a:rPr lang="en-CA" sz="3400"/>
            </a:br>
            <a:r>
              <a:rPr lang="en-CA" sz="3400"/>
              <a:t>Young households face large increases in debt servicing costs</a:t>
            </a:r>
            <a:endParaRPr lang="en-US" sz="3400"/>
          </a:p>
        </p:txBody>
      </p:sp>
      <p:pic>
        <p:nvPicPr>
          <p:cNvPr id="3" name="Picture 2">
            <a:extLst>
              <a:ext uri="{FF2B5EF4-FFF2-40B4-BE49-F238E27FC236}">
                <a16:creationId xmlns:a16="http://schemas.microsoft.com/office/drawing/2014/main" id="{E10B016D-1F8C-EC60-8F2F-62C9A8330783}"/>
              </a:ext>
            </a:extLst>
          </p:cNvPr>
          <p:cNvPicPr>
            <a:picLocks noChangeAspect="1"/>
          </p:cNvPicPr>
          <p:nvPr/>
        </p:nvPicPr>
        <p:blipFill>
          <a:blip r:embed="rId2"/>
          <a:stretch>
            <a:fillRect/>
          </a:stretch>
        </p:blipFill>
        <p:spPr>
          <a:xfrm>
            <a:off x="222876" y="1264514"/>
            <a:ext cx="6118440" cy="4523489"/>
          </a:xfrm>
          <a:prstGeom prst="rect">
            <a:avLst/>
          </a:prstGeom>
        </p:spPr>
      </p:pic>
      <p:sp>
        <p:nvSpPr>
          <p:cNvPr id="5" name="TextBox 4">
            <a:extLst>
              <a:ext uri="{FF2B5EF4-FFF2-40B4-BE49-F238E27FC236}">
                <a16:creationId xmlns:a16="http://schemas.microsoft.com/office/drawing/2014/main" id="{2D5A8E86-6CBC-CDC7-7C8A-E474BBBA74BF}"/>
              </a:ext>
            </a:extLst>
          </p:cNvPr>
          <p:cNvSpPr txBox="1"/>
          <p:nvPr/>
        </p:nvSpPr>
        <p:spPr>
          <a:xfrm>
            <a:off x="6341316" y="1264514"/>
            <a:ext cx="5850684" cy="4708981"/>
          </a:xfrm>
          <a:prstGeom prst="rect">
            <a:avLst/>
          </a:prstGeom>
          <a:noFill/>
        </p:spPr>
        <p:txBody>
          <a:bodyPr wrap="square">
            <a:spAutoFit/>
          </a:bodyPr>
          <a:lstStyle/>
          <a:p>
            <a:pPr marL="285750" indent="-285750">
              <a:buFont typeface="Arial" panose="020B0604020202020204" pitchFamily="34" charset="0"/>
              <a:buChar char="•"/>
            </a:pPr>
            <a:r>
              <a:rPr lang="en-CA" sz="2000" b="0" i="0">
                <a:solidFill>
                  <a:srgbClr val="333333"/>
                </a:solidFill>
                <a:effectLst/>
              </a:rPr>
              <a:t>While the mortgage balances and debt-to-income ratios of young households have fallen, debt servicing costs have increased markedly. </a:t>
            </a:r>
          </a:p>
          <a:p>
            <a:pPr marL="285750" indent="-285750">
              <a:buFont typeface="Arial" panose="020B0604020202020204" pitchFamily="34" charset="0"/>
              <a:buChar char="•"/>
            </a:pPr>
            <a:endParaRPr lang="en-CA" sz="2000">
              <a:solidFill>
                <a:srgbClr val="333333"/>
              </a:solidFill>
            </a:endParaRPr>
          </a:p>
          <a:p>
            <a:pPr marL="285750" indent="-285750">
              <a:buFont typeface="Arial" panose="020B0604020202020204" pitchFamily="34" charset="0"/>
              <a:buChar char="•"/>
            </a:pPr>
            <a:r>
              <a:rPr lang="en-CA" sz="2000" b="1" i="0">
                <a:solidFill>
                  <a:srgbClr val="333333"/>
                </a:solidFill>
                <a:effectLst/>
              </a:rPr>
              <a:t>Younger households have experienced some of the largest increases in their debt service ratios </a:t>
            </a:r>
            <a:r>
              <a:rPr lang="en-CA" sz="2000" b="0" i="0">
                <a:solidFill>
                  <a:srgbClr val="333333"/>
                </a:solidFill>
                <a:effectLst/>
              </a:rPr>
              <a:t>over the past year, as they tend to have higher mortgage balances to pay off than older households.</a:t>
            </a:r>
          </a:p>
          <a:p>
            <a:pPr marL="285750" indent="-285750">
              <a:buFont typeface="Arial" panose="020B0604020202020204" pitchFamily="34" charset="0"/>
              <a:buChar char="•"/>
            </a:pPr>
            <a:endParaRPr lang="en-CA" sz="2000">
              <a:solidFill>
                <a:srgbClr val="333333"/>
              </a:solidFill>
            </a:endParaRPr>
          </a:p>
          <a:p>
            <a:pPr marL="285750" indent="-285750">
              <a:buFont typeface="Arial" panose="020B0604020202020204" pitchFamily="34" charset="0"/>
              <a:buChar char="•"/>
            </a:pPr>
            <a:r>
              <a:rPr lang="en-CA" sz="2000">
                <a:solidFill>
                  <a:srgbClr val="333333"/>
                </a:solidFill>
                <a:latin typeface="Noto Sans" panose="020B0502040504020204" pitchFamily="34" charset="0"/>
              </a:rPr>
              <a:t>In late 2023, households whose primary earner is less than 35 years old </a:t>
            </a:r>
            <a:r>
              <a:rPr lang="en-CA" sz="2000" b="0" i="0">
                <a:solidFill>
                  <a:srgbClr val="333333"/>
                </a:solidFill>
                <a:effectLst/>
                <a:latin typeface="Noto Sans" panose="020B0502040504020204" pitchFamily="34" charset="0"/>
              </a:rPr>
              <a:t>spent about 10 cents of every dollar earned servicing their debt, up from around 8 cents in late 2022.</a:t>
            </a:r>
            <a:endParaRPr lang="en-CA" sz="2000"/>
          </a:p>
        </p:txBody>
      </p:sp>
      <p:sp>
        <p:nvSpPr>
          <p:cNvPr id="2" name="Oval 1">
            <a:extLst>
              <a:ext uri="{FF2B5EF4-FFF2-40B4-BE49-F238E27FC236}">
                <a16:creationId xmlns:a16="http://schemas.microsoft.com/office/drawing/2014/main" id="{543EBBB6-D10D-42AF-61E1-E0819A178ADC}"/>
              </a:ext>
            </a:extLst>
          </p:cNvPr>
          <p:cNvSpPr/>
          <p:nvPr/>
        </p:nvSpPr>
        <p:spPr>
          <a:xfrm>
            <a:off x="1212351" y="2065106"/>
            <a:ext cx="1931541" cy="1613042"/>
          </a:xfrm>
          <a:prstGeom prst="ellipse">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90972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E50737-1DE3-8B90-787B-52EAA2543E74}"/>
              </a:ext>
            </a:extLst>
          </p:cNvPr>
          <p:cNvSpPr>
            <a:spLocks noGrp="1"/>
          </p:cNvSpPr>
          <p:nvPr>
            <p:ph type="sldNum" sz="quarter" idx="12"/>
          </p:nvPr>
        </p:nvSpPr>
        <p:spPr/>
        <p:txBody>
          <a:bodyPr/>
          <a:lstStyle/>
          <a:p>
            <a:fld id="{D65588F7-12D2-4BB6-A26C-BD62DCD3EFB9}" type="slidenum">
              <a:rPr lang="en-CA" smtClean="0"/>
              <a:t>13</a:t>
            </a:fld>
            <a:endParaRPr lang="en-CA"/>
          </a:p>
        </p:txBody>
      </p:sp>
      <p:sp>
        <p:nvSpPr>
          <p:cNvPr id="7" name="Title 1">
            <a:extLst>
              <a:ext uri="{FF2B5EF4-FFF2-40B4-BE49-F238E27FC236}">
                <a16:creationId xmlns:a16="http://schemas.microsoft.com/office/drawing/2014/main" id="{A4A18C9B-3DB4-4C09-2735-6E4DD967C6DB}"/>
              </a:ext>
            </a:extLst>
          </p:cNvPr>
          <p:cNvSpPr>
            <a:spLocks noGrp="1"/>
          </p:cNvSpPr>
          <p:nvPr>
            <p:ph type="title"/>
          </p:nvPr>
        </p:nvSpPr>
        <p:spPr>
          <a:xfrm>
            <a:off x="344904" y="111102"/>
            <a:ext cx="11847095" cy="958895"/>
          </a:xfrm>
        </p:spPr>
        <p:txBody>
          <a:bodyPr>
            <a:normAutofit fontScale="90000"/>
          </a:bodyPr>
          <a:lstStyle/>
          <a:p>
            <a:pPr algn="l"/>
            <a:r>
              <a:rPr lang="en-US" sz="3300"/>
              <a:t>Distributions of household economic accounts, income and wealth: </a:t>
            </a:r>
            <a:br>
              <a:rPr lang="en-US" sz="3300">
                <a:highlight>
                  <a:srgbClr val="C0C0C0"/>
                </a:highlight>
              </a:rPr>
            </a:br>
            <a:r>
              <a:rPr lang="en-US" sz="3300"/>
              <a:t>Sharp divide between homeowners and renters</a:t>
            </a:r>
          </a:p>
        </p:txBody>
      </p:sp>
      <p:pic>
        <p:nvPicPr>
          <p:cNvPr id="9" name="Picture 8">
            <a:extLst>
              <a:ext uri="{FF2B5EF4-FFF2-40B4-BE49-F238E27FC236}">
                <a16:creationId xmlns:a16="http://schemas.microsoft.com/office/drawing/2014/main" id="{44C8D5DF-4E45-CA1A-CC0A-46F9AB98AC40}"/>
              </a:ext>
            </a:extLst>
          </p:cNvPr>
          <p:cNvPicPr>
            <a:picLocks noChangeAspect="1"/>
          </p:cNvPicPr>
          <p:nvPr/>
        </p:nvPicPr>
        <p:blipFill>
          <a:blip r:embed="rId2"/>
          <a:stretch>
            <a:fillRect/>
          </a:stretch>
        </p:blipFill>
        <p:spPr>
          <a:xfrm>
            <a:off x="189411" y="1092030"/>
            <a:ext cx="7420946" cy="5073949"/>
          </a:xfrm>
          <a:prstGeom prst="rect">
            <a:avLst/>
          </a:prstGeom>
        </p:spPr>
      </p:pic>
      <p:sp>
        <p:nvSpPr>
          <p:cNvPr id="11" name="TextBox 10">
            <a:extLst>
              <a:ext uri="{FF2B5EF4-FFF2-40B4-BE49-F238E27FC236}">
                <a16:creationId xmlns:a16="http://schemas.microsoft.com/office/drawing/2014/main" id="{A230AB63-69BC-D4EA-F5DE-70E9038DD03F}"/>
              </a:ext>
            </a:extLst>
          </p:cNvPr>
          <p:cNvSpPr txBox="1"/>
          <p:nvPr/>
        </p:nvSpPr>
        <p:spPr>
          <a:xfrm>
            <a:off x="7798085" y="1092030"/>
            <a:ext cx="4037744" cy="4524315"/>
          </a:xfrm>
          <a:prstGeom prst="rect">
            <a:avLst/>
          </a:prstGeom>
          <a:noFill/>
        </p:spPr>
        <p:txBody>
          <a:bodyPr wrap="square">
            <a:spAutoFit/>
          </a:bodyPr>
          <a:lstStyle/>
          <a:p>
            <a:pPr marL="285750" indent="-285750" algn="l">
              <a:buFont typeface="Arial" panose="020B0604020202020204" pitchFamily="34" charset="0"/>
              <a:buChar char="•"/>
            </a:pPr>
            <a:r>
              <a:rPr lang="en-CA" b="1">
                <a:solidFill>
                  <a:srgbClr val="333333"/>
                </a:solidFill>
                <a:latin typeface="Lato" panose="020F0502020204030203" pitchFamily="34" charset="0"/>
              </a:rPr>
              <a:t>Rising living costs have weighed on many households: </a:t>
            </a:r>
            <a:r>
              <a:rPr lang="en-CA" i="0">
                <a:solidFill>
                  <a:srgbClr val="333333"/>
                </a:solidFill>
                <a:effectLst/>
                <a:latin typeface="Lato" panose="020F0502020204030203" pitchFamily="34" charset="0"/>
              </a:rPr>
              <a:t>Net saving has deteriorated  as </a:t>
            </a:r>
            <a:r>
              <a:rPr lang="en-CA" b="1" i="0">
                <a:solidFill>
                  <a:srgbClr val="333333"/>
                </a:solidFill>
                <a:effectLst/>
                <a:latin typeface="Lato" panose="020F0502020204030203" pitchFamily="34" charset="0"/>
              </a:rPr>
              <a:t>renters, lower-income, and middle-income households </a:t>
            </a:r>
            <a:r>
              <a:rPr lang="en-CA" i="0">
                <a:solidFill>
                  <a:srgbClr val="333333"/>
                </a:solidFill>
                <a:effectLst/>
                <a:latin typeface="Lato" panose="020F0502020204030203" pitchFamily="34" charset="0"/>
              </a:rPr>
              <a:t>are  spending more than they earn.</a:t>
            </a:r>
          </a:p>
          <a:p>
            <a:pPr marL="285750" indent="-285750" algn="l">
              <a:buFont typeface="Arial" panose="020B0604020202020204" pitchFamily="34" charset="0"/>
              <a:buChar char="•"/>
            </a:pPr>
            <a:endParaRPr lang="en-CA">
              <a:solidFill>
                <a:srgbClr val="333333"/>
              </a:solidFill>
              <a:latin typeface="Lato" panose="020F0502020204030203" pitchFamily="34" charset="0"/>
            </a:endParaRPr>
          </a:p>
          <a:p>
            <a:pPr marL="285750" indent="-285750" algn="l">
              <a:buFont typeface="Arial" panose="020B0604020202020204" pitchFamily="34" charset="0"/>
              <a:buChar char="•"/>
            </a:pPr>
            <a:r>
              <a:rPr lang="en-CA" b="0" i="0">
                <a:solidFill>
                  <a:srgbClr val="333333"/>
                </a:solidFill>
                <a:effectLst/>
                <a:latin typeface="Noto Sans" panose="020B0502040504020204" pitchFamily="34" charset="0"/>
              </a:rPr>
              <a:t>In 2023, renters spent 30.6% of their income on housing </a:t>
            </a:r>
            <a:r>
              <a:rPr lang="en-CA">
                <a:solidFill>
                  <a:srgbClr val="333333"/>
                </a:solidFill>
                <a:latin typeface="Noto Sans" panose="020B0502040504020204" pitchFamily="34" charset="0"/>
              </a:rPr>
              <a:t>while </a:t>
            </a:r>
            <a:r>
              <a:rPr lang="en-CA" b="0" i="0">
                <a:solidFill>
                  <a:srgbClr val="333333"/>
                </a:solidFill>
                <a:effectLst/>
                <a:latin typeface="Noto Sans" panose="020B0502040504020204" pitchFamily="34" charset="0"/>
              </a:rPr>
              <a:t>homeowners spent 20.9%  </a:t>
            </a:r>
          </a:p>
          <a:p>
            <a:pPr marL="285750" indent="-285750" algn="l">
              <a:buFont typeface="Arial" panose="020B0604020202020204" pitchFamily="34" charset="0"/>
              <a:buChar char="•"/>
            </a:pPr>
            <a:endParaRPr lang="en-CA">
              <a:solidFill>
                <a:srgbClr val="333333"/>
              </a:solidFill>
              <a:latin typeface="Noto Sans" panose="020B0502040504020204" pitchFamily="34" charset="0"/>
            </a:endParaRPr>
          </a:p>
          <a:p>
            <a:pPr marL="285750" indent="-285750">
              <a:buFont typeface="Arial" panose="020B0604020202020204" pitchFamily="34" charset="0"/>
              <a:buChar char="•"/>
            </a:pPr>
            <a:r>
              <a:rPr lang="en-CA" b="1" i="0">
                <a:solidFill>
                  <a:srgbClr val="333333"/>
                </a:solidFill>
                <a:effectLst/>
                <a:latin typeface="Noto Sans" panose="020B0502040504020204" pitchFamily="34" charset="0"/>
              </a:rPr>
              <a:t>Homeowners accounted for 91.0% of all wealth </a:t>
            </a:r>
            <a:r>
              <a:rPr lang="en-CA" b="0" i="0">
                <a:solidFill>
                  <a:srgbClr val="333333"/>
                </a:solidFill>
                <a:effectLst/>
                <a:latin typeface="Noto Sans" panose="020B0502040504020204" pitchFamily="34" charset="0"/>
              </a:rPr>
              <a:t>at the end of 2023, due equally to real estate and financial asset holdings.</a:t>
            </a:r>
            <a:endParaRPr lang="en-CA" i="0">
              <a:solidFill>
                <a:srgbClr val="333333"/>
              </a:solidFill>
              <a:effectLst/>
              <a:latin typeface="Lato" panose="020F0502020204030203" pitchFamily="34" charset="0"/>
            </a:endParaRPr>
          </a:p>
        </p:txBody>
      </p:sp>
    </p:spTree>
    <p:extLst>
      <p:ext uri="{BB962C8B-B14F-4D97-AF65-F5344CB8AC3E}">
        <p14:creationId xmlns:p14="http://schemas.microsoft.com/office/powerpoint/2010/main" val="608943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D997-2B9D-DF64-BFD0-676F56C82BDF}"/>
              </a:ext>
            </a:extLst>
          </p:cNvPr>
          <p:cNvSpPr>
            <a:spLocks noGrp="1"/>
          </p:cNvSpPr>
          <p:nvPr>
            <p:ph type="ctrTitle"/>
          </p:nvPr>
        </p:nvSpPr>
        <p:spPr>
          <a:xfrm>
            <a:off x="225345" y="174661"/>
            <a:ext cx="11610483" cy="1954004"/>
          </a:xfrm>
        </p:spPr>
        <p:txBody>
          <a:bodyPr>
            <a:normAutofit/>
          </a:bodyPr>
          <a:lstStyle/>
          <a:p>
            <a:r>
              <a:rPr lang="en-CA" sz="3600"/>
              <a:t>Moving beyond the production boundary: </a:t>
            </a:r>
            <a:br>
              <a:rPr lang="en-CA" sz="3600"/>
            </a:br>
            <a:r>
              <a:rPr lang="en-CA" sz="3600"/>
              <a:t>Value of unpaid household services</a:t>
            </a:r>
          </a:p>
        </p:txBody>
      </p:sp>
      <p:sp>
        <p:nvSpPr>
          <p:cNvPr id="3" name="Subtitle 2">
            <a:extLst>
              <a:ext uri="{FF2B5EF4-FFF2-40B4-BE49-F238E27FC236}">
                <a16:creationId xmlns:a16="http://schemas.microsoft.com/office/drawing/2014/main" id="{0EF1A571-2318-B792-197F-354784F34C16}"/>
              </a:ext>
            </a:extLst>
          </p:cNvPr>
          <p:cNvSpPr>
            <a:spLocks noGrp="1"/>
          </p:cNvSpPr>
          <p:nvPr>
            <p:ph type="subTitle" idx="1"/>
          </p:nvPr>
        </p:nvSpPr>
        <p:spPr>
          <a:xfrm>
            <a:off x="0" y="819364"/>
            <a:ext cx="11966654" cy="5704726"/>
          </a:xfrm>
        </p:spPr>
        <p:txBody>
          <a:bodyPr>
            <a:normAutofit/>
          </a:bodyPr>
          <a:lstStyle/>
          <a:p>
            <a:endParaRPr lang="en-CA"/>
          </a:p>
          <a:p>
            <a:r>
              <a:rPr lang="en-CA" sz="1800" b="1" kern="100">
                <a:effectLst/>
                <a:latin typeface="Calibri" panose="020F0502020204030204" pitchFamily="34" charset="0"/>
                <a:ea typeface="Calibri" panose="020F0502020204030204" pitchFamily="34" charset="0"/>
                <a:cs typeface="Times New Roman" panose="02020603050405020304" pitchFamily="18" charset="0"/>
              </a:rPr>
              <a:t> </a:t>
            </a:r>
            <a:endParaRPr lang="en-CA" sz="1800" kern="10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endParaRPr lang="en-CA" b="1"/>
          </a:p>
        </p:txBody>
      </p:sp>
      <p:pic>
        <p:nvPicPr>
          <p:cNvPr id="5" name="Picture 4">
            <a:extLst>
              <a:ext uri="{FF2B5EF4-FFF2-40B4-BE49-F238E27FC236}">
                <a16:creationId xmlns:a16="http://schemas.microsoft.com/office/drawing/2014/main" id="{DC0C4B6A-535A-BCD1-8612-B187B7A80207}"/>
              </a:ext>
            </a:extLst>
          </p:cNvPr>
          <p:cNvPicPr>
            <a:picLocks noChangeAspect="1"/>
          </p:cNvPicPr>
          <p:nvPr/>
        </p:nvPicPr>
        <p:blipFill>
          <a:blip r:embed="rId3"/>
          <a:stretch>
            <a:fillRect/>
          </a:stretch>
        </p:blipFill>
        <p:spPr>
          <a:xfrm>
            <a:off x="122616" y="1325367"/>
            <a:ext cx="7541905" cy="3746744"/>
          </a:xfrm>
          <a:prstGeom prst="rect">
            <a:avLst/>
          </a:prstGeom>
        </p:spPr>
      </p:pic>
      <p:sp>
        <p:nvSpPr>
          <p:cNvPr id="9" name="TextBox 8">
            <a:extLst>
              <a:ext uri="{FF2B5EF4-FFF2-40B4-BE49-F238E27FC236}">
                <a16:creationId xmlns:a16="http://schemas.microsoft.com/office/drawing/2014/main" id="{31ED5EAD-D49A-6B7E-D20A-1CFA349A7F0D}"/>
              </a:ext>
            </a:extLst>
          </p:cNvPr>
          <p:cNvSpPr txBox="1"/>
          <p:nvPr/>
        </p:nvSpPr>
        <p:spPr>
          <a:xfrm>
            <a:off x="7886728" y="1040237"/>
            <a:ext cx="3857719" cy="4031873"/>
          </a:xfrm>
          <a:prstGeom prst="rect">
            <a:avLst/>
          </a:prstGeom>
          <a:noFill/>
        </p:spPr>
        <p:txBody>
          <a:bodyPr wrap="square" rtlCol="0">
            <a:spAutoFit/>
          </a:bodyPr>
          <a:lstStyle/>
          <a:p>
            <a:pPr marL="285750" indent="-285750">
              <a:buFont typeface="Arial" panose="020B0604020202020204" pitchFamily="34" charset="0"/>
              <a:buChar char="•"/>
            </a:pPr>
            <a:r>
              <a:rPr lang="en-CA" sz="2000" b="0" i="0">
                <a:solidFill>
                  <a:srgbClr val="333333"/>
                </a:solidFill>
                <a:effectLst/>
              </a:rPr>
              <a:t>The economic value of unpaid household work in Canada was between $516.9 billion and $860.2 billion in 2019 depending on the valuation method used. </a:t>
            </a:r>
          </a:p>
          <a:p>
            <a:endParaRPr lang="en-CA" sz="2000" b="0" i="0">
              <a:solidFill>
                <a:srgbClr val="333333"/>
              </a:solidFill>
              <a:effectLst/>
            </a:endParaRPr>
          </a:p>
          <a:p>
            <a:pPr marL="285750" indent="-285750">
              <a:buFont typeface="Arial" panose="020B0604020202020204" pitchFamily="34" charset="0"/>
              <a:buChar char="•"/>
            </a:pPr>
            <a:r>
              <a:rPr lang="en-CA" sz="2000" b="0" i="0">
                <a:solidFill>
                  <a:srgbClr val="333333"/>
                </a:solidFill>
                <a:effectLst/>
              </a:rPr>
              <a:t>These values amounted to </a:t>
            </a:r>
            <a:r>
              <a:rPr lang="en-CA" sz="2000" b="1" i="0">
                <a:solidFill>
                  <a:srgbClr val="333333"/>
                </a:solidFill>
                <a:effectLst/>
              </a:rPr>
              <a:t>between 25.2% and 37.2% of Canada’s nominal gross domestic product </a:t>
            </a:r>
            <a:r>
              <a:rPr lang="en-CA" sz="2000" b="0" i="0">
                <a:solidFill>
                  <a:srgbClr val="333333"/>
                </a:solidFill>
                <a:effectLst/>
              </a:rPr>
              <a:t>(GDP).</a:t>
            </a:r>
          </a:p>
          <a:p>
            <a:endParaRPr lang="en-CA">
              <a:solidFill>
                <a:srgbClr val="333333"/>
              </a:solidFill>
              <a:latin typeface="Noto Sans" panose="020B0502040504020204" pitchFamily="34" charset="0"/>
            </a:endParaRPr>
          </a:p>
          <a:p>
            <a:endParaRPr lang="en-CA" b="0" i="0">
              <a:solidFill>
                <a:srgbClr val="333333"/>
              </a:solidFill>
              <a:effectLst/>
              <a:latin typeface="Noto Sans" panose="020B0502040504020204" pitchFamily="34" charset="0"/>
            </a:endParaRPr>
          </a:p>
        </p:txBody>
      </p:sp>
      <p:sp>
        <p:nvSpPr>
          <p:cNvPr id="10" name="TextBox 9">
            <a:extLst>
              <a:ext uri="{FF2B5EF4-FFF2-40B4-BE49-F238E27FC236}">
                <a16:creationId xmlns:a16="http://schemas.microsoft.com/office/drawing/2014/main" id="{96D61C65-DD2D-5389-F61A-FF991DAEFB01}"/>
              </a:ext>
            </a:extLst>
          </p:cNvPr>
          <p:cNvSpPr txBox="1"/>
          <p:nvPr/>
        </p:nvSpPr>
        <p:spPr>
          <a:xfrm>
            <a:off x="122616" y="5072110"/>
            <a:ext cx="11244322" cy="1015663"/>
          </a:xfrm>
          <a:prstGeom prst="rect">
            <a:avLst/>
          </a:prstGeom>
          <a:noFill/>
        </p:spPr>
        <p:txBody>
          <a:bodyPr wrap="square" rtlCol="0">
            <a:spAutoFit/>
          </a:bodyPr>
          <a:lstStyle/>
          <a:p>
            <a:pPr marL="342900" indent="-342900">
              <a:buFont typeface="Arial" panose="020B0604020202020204" pitchFamily="34" charset="0"/>
              <a:buChar char="•"/>
            </a:pPr>
            <a:r>
              <a:rPr lang="en-CA" sz="2000">
                <a:solidFill>
                  <a:srgbClr val="333333"/>
                </a:solidFill>
              </a:rPr>
              <a:t>Although women continue to perform the majority of household work, in terms of hours spent doing various household tasks, the economic value of their effort remains below that of men, primarily because of persistent differences in the average wages of men and women in Canada.</a:t>
            </a:r>
          </a:p>
        </p:txBody>
      </p:sp>
    </p:spTree>
    <p:extLst>
      <p:ext uri="{BB962C8B-B14F-4D97-AF65-F5344CB8AC3E}">
        <p14:creationId xmlns:p14="http://schemas.microsoft.com/office/powerpoint/2010/main" val="217744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B79975-385B-FB5D-5863-292584D11E5F}"/>
              </a:ext>
            </a:extLst>
          </p:cNvPr>
          <p:cNvSpPr>
            <a:spLocks noGrp="1"/>
          </p:cNvSpPr>
          <p:nvPr>
            <p:ph type="title"/>
          </p:nvPr>
        </p:nvSpPr>
        <p:spPr>
          <a:xfrm>
            <a:off x="249288" y="-87313"/>
            <a:ext cx="11693424" cy="1325563"/>
          </a:xfrm>
        </p:spPr>
        <p:txBody>
          <a:bodyPr>
            <a:noAutofit/>
          </a:bodyPr>
          <a:lstStyle/>
          <a:p>
            <a:pPr algn="l"/>
            <a:r>
              <a:rPr lang="en-US" sz="3200">
                <a:solidFill>
                  <a:schemeClr val="accent1"/>
                </a:solidFill>
                <a:ea typeface="Lato"/>
                <a:cs typeface="Times New Roman"/>
              </a:rPr>
              <a:t>Environmental–economic accounting:</a:t>
            </a:r>
            <a:br>
              <a:rPr lang="en-US" sz="3200">
                <a:solidFill>
                  <a:schemeClr val="accent1"/>
                </a:solidFill>
                <a:ea typeface="Lato"/>
                <a:cs typeface="Times New Roman"/>
              </a:rPr>
            </a:br>
            <a:r>
              <a:rPr lang="en-US" sz="3200">
                <a:solidFill>
                  <a:schemeClr val="accent1"/>
                </a:solidFill>
                <a:ea typeface="Lato"/>
                <a:cs typeface="Times New Roman"/>
              </a:rPr>
              <a:t>Physical flow account for greenhouse gas omissions</a:t>
            </a:r>
          </a:p>
        </p:txBody>
      </p:sp>
      <p:pic>
        <p:nvPicPr>
          <p:cNvPr id="4" name="Picture 3">
            <a:extLst>
              <a:ext uri="{FF2B5EF4-FFF2-40B4-BE49-F238E27FC236}">
                <a16:creationId xmlns:a16="http://schemas.microsoft.com/office/drawing/2014/main" id="{7B3B9CCE-EE89-B312-1D3C-1616DBF85A96}"/>
              </a:ext>
            </a:extLst>
          </p:cNvPr>
          <p:cNvPicPr>
            <a:picLocks noChangeAspect="1"/>
          </p:cNvPicPr>
          <p:nvPr/>
        </p:nvPicPr>
        <p:blipFill>
          <a:blip r:embed="rId3"/>
          <a:stretch>
            <a:fillRect/>
          </a:stretch>
        </p:blipFill>
        <p:spPr>
          <a:xfrm>
            <a:off x="137835" y="1096281"/>
            <a:ext cx="8614730" cy="5128217"/>
          </a:xfrm>
          <a:prstGeom prst="rect">
            <a:avLst/>
          </a:prstGeom>
          <a:ln>
            <a:solidFill>
              <a:schemeClr val="accent1"/>
            </a:solidFill>
          </a:ln>
        </p:spPr>
      </p:pic>
      <p:sp>
        <p:nvSpPr>
          <p:cNvPr id="6" name="TextBox 5">
            <a:extLst>
              <a:ext uri="{FF2B5EF4-FFF2-40B4-BE49-F238E27FC236}">
                <a16:creationId xmlns:a16="http://schemas.microsoft.com/office/drawing/2014/main" id="{2095EBE0-FC3E-9081-DB9C-1EB725B79C90}"/>
              </a:ext>
            </a:extLst>
          </p:cNvPr>
          <p:cNvSpPr txBox="1"/>
          <p:nvPr/>
        </p:nvSpPr>
        <p:spPr>
          <a:xfrm>
            <a:off x="9143999" y="1238250"/>
            <a:ext cx="3048001" cy="4247317"/>
          </a:xfrm>
          <a:prstGeom prst="rect">
            <a:avLst/>
          </a:prstGeom>
          <a:noFill/>
        </p:spPr>
        <p:txBody>
          <a:bodyPr wrap="square" rtlCol="0">
            <a:spAutoFit/>
          </a:bodyPr>
          <a:lstStyle/>
          <a:p>
            <a:pPr marL="285750" indent="-285750">
              <a:buFont typeface="Arial" panose="020B0604020202020204" pitchFamily="34" charset="0"/>
              <a:buChar char="•"/>
            </a:pPr>
            <a:r>
              <a:rPr lang="en-CA" b="0" i="0">
                <a:effectLst/>
              </a:rPr>
              <a:t>The </a:t>
            </a:r>
            <a:r>
              <a:rPr lang="en-CA" b="1" i="0">
                <a:effectLst/>
              </a:rPr>
              <a:t>energy use and greenhouse gas (</a:t>
            </a:r>
            <a:r>
              <a:rPr lang="en-CA" b="1" i="0" u="none" strike="noStrike">
                <a:effectLst/>
              </a:rPr>
              <a:t>GHG</a:t>
            </a:r>
            <a:r>
              <a:rPr lang="en-CA" b="1" i="0">
                <a:effectLst/>
              </a:rPr>
              <a:t>) emissions data reflect the production and consumption activities </a:t>
            </a:r>
            <a:r>
              <a:rPr lang="en-CA" b="0" i="0">
                <a:effectLst/>
              </a:rPr>
              <a:t>that contribute to Canada’s gross domestic product (</a:t>
            </a:r>
            <a:r>
              <a:rPr lang="en-CA" b="0" i="0" u="none" strike="noStrike">
                <a:effectLst/>
              </a:rPr>
              <a:t>GDP</a:t>
            </a:r>
            <a:r>
              <a:rPr lang="en-CA" b="0" i="0">
                <a:effectLst/>
              </a:rPr>
              <a:t>).</a:t>
            </a:r>
          </a:p>
          <a:p>
            <a:endParaRPr lang="en-CA"/>
          </a:p>
          <a:p>
            <a:pPr marL="285750" indent="-285750">
              <a:buFont typeface="Arial" panose="020B0604020202020204" pitchFamily="34" charset="0"/>
              <a:buChar char="•"/>
            </a:pPr>
            <a:r>
              <a:rPr lang="en-CA" b="0" i="0">
                <a:effectLst/>
              </a:rPr>
              <a:t>From 2009 to 2021, the economy grew 2.0% per year on average, while industrial </a:t>
            </a:r>
            <a:r>
              <a:rPr lang="en-CA" b="0" i="0" u="none" strike="noStrike">
                <a:effectLst/>
              </a:rPr>
              <a:t>GHG</a:t>
            </a:r>
            <a:r>
              <a:rPr lang="en-CA" b="0" i="0">
                <a:effectLst/>
              </a:rPr>
              <a:t> emissions dropped by 0.2% per year.</a:t>
            </a:r>
            <a:endParaRPr lang="en-CA"/>
          </a:p>
        </p:txBody>
      </p:sp>
    </p:spTree>
    <p:extLst>
      <p:ext uri="{BB962C8B-B14F-4D97-AF65-F5344CB8AC3E}">
        <p14:creationId xmlns:p14="http://schemas.microsoft.com/office/powerpoint/2010/main" val="2129591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115389" y="0"/>
            <a:ext cx="10515600" cy="1325563"/>
          </a:xfrm>
        </p:spPr>
        <p:txBody>
          <a:bodyPr>
            <a:normAutofit/>
          </a:bodyPr>
          <a:lstStyle/>
          <a:p>
            <a:pPr algn="l"/>
            <a:r>
              <a:rPr lang="en-US" sz="3600">
                <a:solidFill>
                  <a:schemeClr val="accent1"/>
                </a:solidFill>
                <a:ea typeface="Lato"/>
                <a:cs typeface="Times New Roman"/>
              </a:rPr>
              <a:t>Environmental–economic accounting:</a:t>
            </a:r>
            <a:br>
              <a:rPr lang="en-US" sz="3600">
                <a:solidFill>
                  <a:schemeClr val="accent1"/>
                </a:solidFill>
                <a:highlight>
                  <a:srgbClr val="C0C0C0"/>
                </a:highlight>
                <a:ea typeface="Lato"/>
                <a:cs typeface="Times New Roman"/>
              </a:rPr>
            </a:br>
            <a:r>
              <a:rPr lang="en-CA" sz="3400"/>
              <a:t>Per capita GHG emissions, 2021</a:t>
            </a:r>
            <a:endParaRPr lang="en-US" sz="3400"/>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16</a:t>
            </a:fld>
            <a:endParaRPr lang="en-CA"/>
          </a:p>
        </p:txBody>
      </p:sp>
      <p:pic>
        <p:nvPicPr>
          <p:cNvPr id="10" name="Picture 9">
            <a:extLst>
              <a:ext uri="{FF2B5EF4-FFF2-40B4-BE49-F238E27FC236}">
                <a16:creationId xmlns:a16="http://schemas.microsoft.com/office/drawing/2014/main" id="{C7A4E7FD-8B04-4813-7459-5AA17FCEB70E}"/>
              </a:ext>
            </a:extLst>
          </p:cNvPr>
          <p:cNvPicPr>
            <a:picLocks noChangeAspect="1"/>
          </p:cNvPicPr>
          <p:nvPr/>
        </p:nvPicPr>
        <p:blipFill>
          <a:blip r:embed="rId2"/>
          <a:stretch>
            <a:fillRect/>
          </a:stretch>
        </p:blipFill>
        <p:spPr>
          <a:xfrm>
            <a:off x="540722" y="1152584"/>
            <a:ext cx="4913137" cy="4913137"/>
          </a:xfrm>
          <a:prstGeom prst="rect">
            <a:avLst/>
          </a:prstGeom>
        </p:spPr>
      </p:pic>
      <p:sp>
        <p:nvSpPr>
          <p:cNvPr id="12" name="TextBox 11">
            <a:extLst>
              <a:ext uri="{FF2B5EF4-FFF2-40B4-BE49-F238E27FC236}">
                <a16:creationId xmlns:a16="http://schemas.microsoft.com/office/drawing/2014/main" id="{D189C55D-0931-AA7D-DE51-3C4EA80CB8BE}"/>
              </a:ext>
            </a:extLst>
          </p:cNvPr>
          <p:cNvSpPr txBox="1"/>
          <p:nvPr/>
        </p:nvSpPr>
        <p:spPr>
          <a:xfrm>
            <a:off x="5879191" y="1069997"/>
            <a:ext cx="6197420" cy="4524315"/>
          </a:xfrm>
          <a:prstGeom prst="rect">
            <a:avLst/>
          </a:prstGeom>
          <a:noFill/>
        </p:spPr>
        <p:txBody>
          <a:bodyPr wrap="square">
            <a:spAutoFit/>
          </a:bodyPr>
          <a:lstStyle/>
          <a:p>
            <a:pPr marL="285750" indent="-285750">
              <a:buFont typeface="Arial" panose="020B0604020202020204" pitchFamily="34" charset="0"/>
              <a:buChar char="•"/>
            </a:pPr>
            <a:r>
              <a:rPr lang="en-CA" b="0" i="0">
                <a:solidFill>
                  <a:srgbClr val="333333"/>
                </a:solidFill>
                <a:effectLst/>
              </a:rPr>
              <a:t>Households were the primary </a:t>
            </a:r>
            <a:r>
              <a:rPr lang="en-CA" b="0" i="0" u="none" strike="noStrike">
                <a:solidFill>
                  <a:srgbClr val="333333"/>
                </a:solidFill>
                <a:effectLst/>
              </a:rPr>
              <a:t>GHG</a:t>
            </a:r>
            <a:r>
              <a:rPr lang="en-CA" b="0" i="0">
                <a:solidFill>
                  <a:srgbClr val="333333"/>
                </a:solidFill>
                <a:effectLst/>
              </a:rPr>
              <a:t> emitters in 2021 across many provinces and territories. </a:t>
            </a:r>
          </a:p>
          <a:p>
            <a:endParaRPr lang="en-CA" b="0" i="0">
              <a:solidFill>
                <a:srgbClr val="333333"/>
              </a:solidFill>
              <a:effectLst/>
            </a:endParaRPr>
          </a:p>
          <a:p>
            <a:pPr marL="285750" indent="-285750">
              <a:buFont typeface="Arial" panose="020B0604020202020204" pitchFamily="34" charset="0"/>
              <a:buChar char="•"/>
            </a:pPr>
            <a:r>
              <a:rPr lang="en-CA" b="1" i="0">
                <a:solidFill>
                  <a:srgbClr val="333333"/>
                </a:solidFill>
                <a:effectLst/>
              </a:rPr>
              <a:t>Household use of motor fuels and lubricants </a:t>
            </a:r>
            <a:r>
              <a:rPr lang="en-CA" b="0" i="0">
                <a:solidFill>
                  <a:srgbClr val="333333"/>
                </a:solidFill>
                <a:effectLst/>
              </a:rPr>
              <a:t>was the main source of emissions for Newfoundland and Labrador (18.7%), Prince Edward Island (26.4%), Quebec (17.7%) and Ontario (15.2%). </a:t>
            </a:r>
          </a:p>
          <a:p>
            <a:endParaRPr lang="en-CA">
              <a:solidFill>
                <a:srgbClr val="333333"/>
              </a:solidFill>
            </a:endParaRPr>
          </a:p>
          <a:p>
            <a:pPr marL="285750" indent="-285750">
              <a:buFont typeface="Arial" panose="020B0604020202020204" pitchFamily="34" charset="0"/>
              <a:buChar char="•"/>
            </a:pPr>
            <a:r>
              <a:rPr lang="en-CA" b="1" i="0">
                <a:solidFill>
                  <a:srgbClr val="333333"/>
                </a:solidFill>
                <a:effectLst/>
              </a:rPr>
              <a:t>Electric power generation, transmission and distribution </a:t>
            </a:r>
            <a:r>
              <a:rPr lang="en-CA" b="0" i="0">
                <a:solidFill>
                  <a:srgbClr val="333333"/>
                </a:solidFill>
                <a:effectLst/>
              </a:rPr>
              <a:t>was the most significant source of </a:t>
            </a:r>
            <a:r>
              <a:rPr lang="en-CA" b="0" i="0" u="none" strike="noStrike">
                <a:solidFill>
                  <a:srgbClr val="333333"/>
                </a:solidFill>
                <a:effectLst/>
              </a:rPr>
              <a:t>GHG</a:t>
            </a:r>
            <a:r>
              <a:rPr lang="en-CA" b="0" i="0">
                <a:solidFill>
                  <a:srgbClr val="333333"/>
                </a:solidFill>
                <a:effectLst/>
              </a:rPr>
              <a:t> emissions in Nova Scotia (42.7%), New Brunswick (24.5%) and Saskatchewan (25.2%) in 2021.</a:t>
            </a:r>
          </a:p>
          <a:p>
            <a:endParaRPr lang="en-CA">
              <a:solidFill>
                <a:srgbClr val="333333"/>
              </a:solidFill>
            </a:endParaRPr>
          </a:p>
          <a:p>
            <a:pPr marL="285750" indent="-285750">
              <a:buFont typeface="Arial" panose="020B0604020202020204" pitchFamily="34" charset="0"/>
              <a:buChar char="•"/>
            </a:pPr>
            <a:r>
              <a:rPr lang="en-CA" b="0" i="0">
                <a:solidFill>
                  <a:srgbClr val="333333"/>
                </a:solidFill>
                <a:effectLst/>
              </a:rPr>
              <a:t>The </a:t>
            </a:r>
            <a:r>
              <a:rPr lang="en-CA" b="1" i="0">
                <a:solidFill>
                  <a:srgbClr val="333333"/>
                </a:solidFill>
                <a:effectLst/>
              </a:rPr>
              <a:t>oil and gas extraction </a:t>
            </a:r>
            <a:r>
              <a:rPr lang="en-CA" b="0" i="0">
                <a:solidFill>
                  <a:srgbClr val="333333"/>
                </a:solidFill>
                <a:effectLst/>
              </a:rPr>
              <a:t>industry was the largest </a:t>
            </a:r>
            <a:r>
              <a:rPr lang="en-CA" b="0" i="0" u="none" strike="noStrike">
                <a:solidFill>
                  <a:srgbClr val="333333"/>
                </a:solidFill>
                <a:effectLst/>
              </a:rPr>
              <a:t>GHG</a:t>
            </a:r>
            <a:r>
              <a:rPr lang="en-CA" b="0" i="0">
                <a:solidFill>
                  <a:srgbClr val="333333"/>
                </a:solidFill>
                <a:effectLst/>
              </a:rPr>
              <a:t>-emitting industry in Alberta in 2021, accounting for just over half (51.2%) of the province's total emissions.</a:t>
            </a:r>
            <a:endParaRPr lang="en-CA"/>
          </a:p>
        </p:txBody>
      </p:sp>
    </p:spTree>
    <p:extLst>
      <p:ext uri="{BB962C8B-B14F-4D97-AF65-F5344CB8AC3E}">
        <p14:creationId xmlns:p14="http://schemas.microsoft.com/office/powerpoint/2010/main" val="989143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47354" y="138697"/>
            <a:ext cx="12322732" cy="958895"/>
          </a:xfrm>
        </p:spPr>
        <p:txBody>
          <a:bodyPr>
            <a:noAutofit/>
          </a:bodyPr>
          <a:lstStyle/>
          <a:p>
            <a:pPr algn="l"/>
            <a:r>
              <a:rPr lang="en-US" sz="3600"/>
              <a:t>Beyond GDP: </a:t>
            </a:r>
            <a:br>
              <a:rPr lang="en-US" sz="3600"/>
            </a:br>
            <a:r>
              <a:rPr lang="en-US" sz="3600"/>
              <a:t>More emphasis on economic well-being and sustainability</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17</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47353" y="1448265"/>
            <a:ext cx="12097293" cy="3961469"/>
          </a:xfrm>
          <a:prstGeom prst="rect">
            <a:avLst/>
          </a:prstGeom>
          <a:noFill/>
        </p:spPr>
        <p:txBody>
          <a:bodyPr wrap="square">
            <a:spAutoFit/>
          </a:bodyPr>
          <a:lstStyle/>
          <a:p>
            <a:pPr marL="342900" lvl="0" indent="-342900">
              <a:lnSpc>
                <a:spcPct val="105000"/>
              </a:lnSpc>
              <a:spcAft>
                <a:spcPts val="800"/>
              </a:spcAft>
              <a:buFont typeface="Symbol" panose="05050102010706020507" pitchFamily="18" charset="2"/>
              <a:buChar char=""/>
            </a:pPr>
            <a:r>
              <a:rPr lang="en-CA" sz="2400">
                <a:effectLst/>
                <a:ea typeface="Times New Roman" panose="02020603050405020304" pitchFamily="18" charset="0"/>
                <a:cs typeface="Calibri" panose="020F0502020204030204" pitchFamily="34" charset="0"/>
              </a:rPr>
              <a:t>What does </a:t>
            </a:r>
            <a:r>
              <a:rPr lang="en-CA" sz="2400">
                <a:ea typeface="Times New Roman" panose="02020603050405020304" pitchFamily="18" charset="0"/>
                <a:cs typeface="Calibri" panose="020F0502020204030204" pitchFamily="34" charset="0"/>
              </a:rPr>
              <a:t>going </a:t>
            </a:r>
            <a:r>
              <a:rPr lang="en-CA" sz="2400">
                <a:effectLst/>
                <a:ea typeface="Times New Roman" panose="02020603050405020304" pitchFamily="18" charset="0"/>
                <a:cs typeface="Calibri" panose="020F0502020204030204" pitchFamily="34" charset="0"/>
              </a:rPr>
              <a:t>beyond GDP mean? And why is it important? </a:t>
            </a:r>
            <a:endParaRPr lang="en-CA" sz="2400">
              <a:ea typeface="Times New Roman" panose="02020603050405020304" pitchFamily="18" charset="0"/>
              <a:cs typeface="Calibri" panose="020F0502020204030204" pitchFamily="34" charset="0"/>
            </a:endParaRPr>
          </a:p>
          <a:p>
            <a:pPr marL="342900" indent="-342900">
              <a:lnSpc>
                <a:spcPct val="105000"/>
              </a:lnSpc>
              <a:spcAft>
                <a:spcPts val="800"/>
              </a:spcAft>
              <a:buFont typeface="Symbol" panose="05050102010706020507" pitchFamily="18" charset="2"/>
              <a:buChar char=""/>
            </a:pPr>
            <a:endParaRPr lang="en-CA" sz="2400">
              <a:cs typeface="Calibri" panose="020F0502020204030204" pitchFamily="34" charset="0"/>
            </a:endParaRPr>
          </a:p>
          <a:p>
            <a:pPr marL="342900" indent="-342900">
              <a:lnSpc>
                <a:spcPct val="105000"/>
              </a:lnSpc>
              <a:spcAft>
                <a:spcPts val="800"/>
              </a:spcAft>
              <a:buFont typeface="Symbol" panose="05050102010706020507" pitchFamily="18" charset="2"/>
              <a:buChar char=""/>
            </a:pPr>
            <a:r>
              <a:rPr lang="en-CA" sz="2400">
                <a:cs typeface="Calibri" panose="020F0502020204030204" pitchFamily="34" charset="0"/>
              </a:rPr>
              <a:t>Going beyond GDP “</a:t>
            </a:r>
            <a:r>
              <a:rPr lang="en-CA" sz="2400" i="1">
                <a:cs typeface="Calibri" panose="020F0502020204030204" pitchFamily="34" charset="0"/>
              </a:rPr>
              <a:t>explicitly requires breaking down barriers to better understand trade-offs through integrating across environmental, economic and social perspectives</a:t>
            </a:r>
            <a:r>
              <a:rPr lang="en-CA" sz="2400">
                <a:cs typeface="Calibri" panose="020F0502020204030204" pitchFamily="34" charset="0"/>
              </a:rPr>
              <a:t>”—and understanding these trade-offs requires developing coherent, integrated data that can adequately bridge the gap between the social, economic and environmental spheres. </a:t>
            </a:r>
          </a:p>
          <a:p>
            <a:pPr>
              <a:lnSpc>
                <a:spcPct val="105000"/>
              </a:lnSpc>
              <a:spcAft>
                <a:spcPts val="800"/>
              </a:spcAft>
            </a:pPr>
            <a:endParaRPr lang="en-CA" sz="2400">
              <a:cs typeface="Calibri" panose="020F0502020204030204" pitchFamily="34" charset="0"/>
            </a:endParaRPr>
          </a:p>
          <a:p>
            <a:pPr marL="342900" indent="-342900">
              <a:lnSpc>
                <a:spcPct val="105000"/>
              </a:lnSpc>
              <a:spcAft>
                <a:spcPts val="800"/>
              </a:spcAft>
              <a:buFont typeface="Symbol" panose="05050102010706020507" pitchFamily="18" charset="2"/>
              <a:buChar char=""/>
            </a:pPr>
            <a:r>
              <a:rPr lang="en-CA" sz="2400">
                <a:cs typeface="Calibri" panose="020F0502020204030204" pitchFamily="34" charset="0"/>
              </a:rPr>
              <a:t>The challenge: Developing integrated, coherent and comparable data (to facilitate time series analysis and cross-country comparisons).</a:t>
            </a:r>
          </a:p>
        </p:txBody>
      </p:sp>
    </p:spTree>
    <p:extLst>
      <p:ext uri="{BB962C8B-B14F-4D97-AF65-F5344CB8AC3E}">
        <p14:creationId xmlns:p14="http://schemas.microsoft.com/office/powerpoint/2010/main" val="3837529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344904" y="138697"/>
            <a:ext cx="11847095" cy="958895"/>
          </a:xfrm>
        </p:spPr>
        <p:txBody>
          <a:bodyPr>
            <a:normAutofit fontScale="90000"/>
          </a:bodyPr>
          <a:lstStyle/>
          <a:p>
            <a:pPr algn="l"/>
            <a:r>
              <a:rPr lang="en-US" sz="3400"/>
              <a:t>Beyond GDP: Developing extended measures of capital to estimate comprehensive wealth</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18</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6246688" y="1235508"/>
            <a:ext cx="5945311" cy="4490909"/>
          </a:xfrm>
          <a:prstGeom prst="rect">
            <a:avLst/>
          </a:prstGeom>
          <a:noFill/>
        </p:spPr>
        <p:txBody>
          <a:bodyPr wrap="square">
            <a:spAutoFit/>
          </a:bodyPr>
          <a:lstStyle/>
          <a:p>
            <a:pPr marL="971550" indent="-285750">
              <a:lnSpc>
                <a:spcPct val="105000"/>
              </a:lnSpc>
              <a:buFont typeface="Arial" panose="020B0604020202020204" pitchFamily="34" charset="0"/>
              <a:buChar char="•"/>
            </a:pPr>
            <a:r>
              <a:rPr lang="en-CA">
                <a:effectLst/>
                <a:ea typeface="Calibri" panose="020F0502020204030204" pitchFamily="34" charset="0"/>
              </a:rPr>
              <a:t>Between 2008 and 2010, Statistics Canada participated in a UNECE working group that was tasked with developing a measurement framework for human capital</a:t>
            </a:r>
            <a:r>
              <a:rPr lang="en-CA">
                <a:ea typeface="Calibri" panose="020F0502020204030204" pitchFamily="34" charset="0"/>
              </a:rPr>
              <a:t>.</a:t>
            </a:r>
          </a:p>
          <a:p>
            <a:pPr marL="971550" indent="-285750">
              <a:lnSpc>
                <a:spcPct val="105000"/>
              </a:lnSpc>
              <a:buFont typeface="Arial" panose="020B0604020202020204" pitchFamily="34" charset="0"/>
              <a:buChar char="•"/>
            </a:pPr>
            <a:endParaRPr lang="en-CA">
              <a:ea typeface="Calibri" panose="020F0502020204030204" pitchFamily="34" charset="0"/>
            </a:endParaRPr>
          </a:p>
          <a:p>
            <a:pPr marL="971550" indent="-285750">
              <a:lnSpc>
                <a:spcPct val="105000"/>
              </a:lnSpc>
              <a:buFont typeface="Arial" panose="020B0604020202020204" pitchFamily="34" charset="0"/>
              <a:buChar char="•"/>
            </a:pPr>
            <a:r>
              <a:rPr lang="en-CA" kern="100">
                <a:effectLst/>
                <a:ea typeface="Calibri" panose="020F0502020204030204" pitchFamily="34" charset="0"/>
                <a:cs typeface="Times New Roman" panose="02020603050405020304" pitchFamily="18" charset="0"/>
              </a:rPr>
              <a:t>Human development expenditures ar</a:t>
            </a:r>
            <a:r>
              <a:rPr lang="en-CA" kern="100">
                <a:ea typeface="Calibri" panose="020F0502020204030204" pitchFamily="34" charset="0"/>
                <a:cs typeface="Times New Roman" panose="02020603050405020304" pitchFamily="18" charset="0"/>
              </a:rPr>
              <a:t>e treated as </a:t>
            </a:r>
            <a:r>
              <a:rPr lang="en-CA" kern="100">
                <a:effectLst/>
                <a:ea typeface="Calibri" panose="020F0502020204030204" pitchFamily="34" charset="0"/>
                <a:cs typeface="Times New Roman" panose="02020603050405020304" pitchFamily="18" charset="0"/>
              </a:rPr>
              <a:t>investment—investment that is accumulated into human capital stocks and added to national wealth.</a:t>
            </a:r>
          </a:p>
          <a:p>
            <a:pPr marL="971550" indent="-285750">
              <a:lnSpc>
                <a:spcPct val="105000"/>
              </a:lnSpc>
              <a:buFont typeface="Arial" panose="020B0604020202020204" pitchFamily="34" charset="0"/>
              <a:buChar char="•"/>
            </a:pPr>
            <a:endParaRPr lang="en-CA" b="1">
              <a:effectLst/>
              <a:ea typeface="Calibri" panose="020F0502020204030204" pitchFamily="34" charset="0"/>
            </a:endParaRPr>
          </a:p>
          <a:p>
            <a:pPr marL="971550" indent="-285750">
              <a:lnSpc>
                <a:spcPct val="105000"/>
              </a:lnSpc>
              <a:buFont typeface="Arial" panose="020B0604020202020204" pitchFamily="34" charset="0"/>
              <a:buChar char="•"/>
            </a:pPr>
            <a:r>
              <a:rPr lang="en-CA">
                <a:effectLst/>
                <a:ea typeface="Calibri" panose="020F0502020204030204" pitchFamily="34" charset="0"/>
              </a:rPr>
              <a:t>The </a:t>
            </a:r>
            <a:r>
              <a:rPr lang="en-CA" b="1">
                <a:effectLst/>
                <a:ea typeface="Calibri" panose="020F0502020204030204" pitchFamily="34" charset="0"/>
              </a:rPr>
              <a:t>value of human capital in Canada in 2020 was estimated to be $22 trillion</a:t>
            </a:r>
            <a:r>
              <a:rPr lang="en-CA">
                <a:effectLst/>
                <a:ea typeface="Calibri" panose="020F0502020204030204" pitchFamily="34" charset="0"/>
              </a:rPr>
              <a:t>, while the combined value of fixed and natural capital was $12.4 trillion. </a:t>
            </a:r>
          </a:p>
          <a:p>
            <a:pPr marL="742950" lvl="1" indent="-285750">
              <a:lnSpc>
                <a:spcPct val="105000"/>
              </a:lnSpc>
              <a:buFont typeface="Courier New" panose="02070309020205020404" pitchFamily="49" charset="0"/>
              <a:buChar char="o"/>
            </a:pPr>
            <a:endParaRPr lang="en-CA" sz="2200"/>
          </a:p>
        </p:txBody>
      </p:sp>
      <p:pic>
        <p:nvPicPr>
          <p:cNvPr id="5" name="Picture 4">
            <a:extLst>
              <a:ext uri="{FF2B5EF4-FFF2-40B4-BE49-F238E27FC236}">
                <a16:creationId xmlns:a16="http://schemas.microsoft.com/office/drawing/2014/main" id="{7C54D998-C71D-2181-0353-6283016ABDCB}"/>
              </a:ext>
            </a:extLst>
          </p:cNvPr>
          <p:cNvPicPr>
            <a:picLocks noChangeAspect="1"/>
          </p:cNvPicPr>
          <p:nvPr/>
        </p:nvPicPr>
        <p:blipFill>
          <a:blip r:embed="rId2"/>
          <a:stretch>
            <a:fillRect/>
          </a:stretch>
        </p:blipFill>
        <p:spPr>
          <a:xfrm>
            <a:off x="474191" y="1006867"/>
            <a:ext cx="6358124" cy="5215027"/>
          </a:xfrm>
          <a:prstGeom prst="rect">
            <a:avLst/>
          </a:prstGeom>
        </p:spPr>
      </p:pic>
    </p:spTree>
    <p:extLst>
      <p:ext uri="{BB962C8B-B14F-4D97-AF65-F5344CB8AC3E}">
        <p14:creationId xmlns:p14="http://schemas.microsoft.com/office/powerpoint/2010/main" val="36602948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344904" y="138697"/>
            <a:ext cx="11847095" cy="958895"/>
          </a:xfrm>
        </p:spPr>
        <p:txBody>
          <a:bodyPr>
            <a:normAutofit fontScale="90000"/>
          </a:bodyPr>
          <a:lstStyle/>
          <a:p>
            <a:pPr algn="l"/>
            <a:r>
              <a:rPr lang="en-US" sz="3400"/>
              <a:t>Beyond GDP: Developing extended measures of capital to estimate comprehensive wealth </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19</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47353" y="1069997"/>
            <a:ext cx="12097293" cy="5649239"/>
          </a:xfrm>
          <a:prstGeom prst="rect">
            <a:avLst/>
          </a:prstGeom>
          <a:noFill/>
        </p:spPr>
        <p:txBody>
          <a:bodyPr wrap="square">
            <a:spAutoFit/>
          </a:bodyPr>
          <a:lstStyle/>
          <a:p>
            <a:pPr marL="342900" lvl="0" indent="-342900">
              <a:lnSpc>
                <a:spcPct val="105000"/>
              </a:lnSpc>
              <a:spcAft>
                <a:spcPts val="800"/>
              </a:spcAft>
              <a:buFont typeface="Symbol" panose="05050102010706020507" pitchFamily="18" charset="2"/>
              <a:buChar char=""/>
            </a:pPr>
            <a:endParaRPr lang="en-CA" sz="2800">
              <a:effectLst/>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CA" sz="2400">
                <a:effectLst/>
                <a:ea typeface="Times New Roman" panose="02020603050405020304" pitchFamily="18" charset="0"/>
                <a:cs typeface="Calibri" panose="020F0502020204030204" pitchFamily="34" charset="0"/>
              </a:rPr>
              <a:t>Human capital is not included in estimates of national wealth as part of SNA 2025</a:t>
            </a:r>
          </a:p>
          <a:p>
            <a:pPr marL="342900" lvl="0" indent="-342900">
              <a:lnSpc>
                <a:spcPct val="105000"/>
              </a:lnSpc>
              <a:spcAft>
                <a:spcPts val="800"/>
              </a:spcAft>
              <a:buFont typeface="Symbol" panose="05050102010706020507" pitchFamily="18" charset="2"/>
              <a:buChar char=""/>
            </a:pPr>
            <a:endParaRPr lang="en-CA" sz="2400">
              <a:ea typeface="Times New Roman" panose="02020603050405020304" pitchFamily="18" charset="0"/>
              <a:cs typeface="Calibri" panose="020F0502020204030204" pitchFamily="34" charset="0"/>
            </a:endParaRPr>
          </a:p>
          <a:p>
            <a:pPr marL="342900" lvl="0" indent="-342900">
              <a:lnSpc>
                <a:spcPct val="105000"/>
              </a:lnSpc>
              <a:spcAft>
                <a:spcPts val="800"/>
              </a:spcAft>
              <a:buFont typeface="Symbol" panose="05050102010706020507" pitchFamily="18" charset="2"/>
              <a:buChar char=""/>
            </a:pPr>
            <a:r>
              <a:rPr lang="en-CA" sz="2400">
                <a:effectLst/>
                <a:ea typeface="Times New Roman" panose="02020603050405020304" pitchFamily="18" charset="0"/>
                <a:cs typeface="Calibri" panose="020F0502020204030204" pitchFamily="34" charset="0"/>
              </a:rPr>
              <a:t>Challenges persist around the measurement of social capital </a:t>
            </a:r>
          </a:p>
          <a:p>
            <a:pPr marL="342900" lvl="0" indent="-342900">
              <a:lnSpc>
                <a:spcPct val="105000"/>
              </a:lnSpc>
              <a:spcAft>
                <a:spcPts val="800"/>
              </a:spcAft>
              <a:buFont typeface="Symbol" panose="05050102010706020507" pitchFamily="18" charset="2"/>
              <a:buChar char=""/>
            </a:pPr>
            <a:endParaRPr lang="en-CA" sz="2400">
              <a:ea typeface="Times New Roman" panose="02020603050405020304" pitchFamily="18" charset="0"/>
              <a:cs typeface="Calibri" panose="020F0502020204030204" pitchFamily="34" charset="0"/>
            </a:endParaRPr>
          </a:p>
          <a:p>
            <a:pPr marL="342900" indent="-342900">
              <a:lnSpc>
                <a:spcPct val="105000"/>
              </a:lnSpc>
              <a:spcAft>
                <a:spcPts val="800"/>
              </a:spcAft>
              <a:buFont typeface="Symbol" panose="05050102010706020507" pitchFamily="18" charset="2"/>
              <a:buChar char=""/>
            </a:pPr>
            <a:r>
              <a:rPr lang="en-CA" sz="2400">
                <a:cs typeface="Calibri" panose="020F0502020204030204" pitchFamily="34" charset="0"/>
              </a:rPr>
              <a:t>The rich dimensionality of Statistics Canada’s Quality of Life Framework underscores the challenges around developing robust measures of social capital.</a:t>
            </a:r>
          </a:p>
          <a:p>
            <a:pPr marL="800100" lvl="1" indent="-342900">
              <a:lnSpc>
                <a:spcPct val="105000"/>
              </a:lnSpc>
              <a:spcAft>
                <a:spcPts val="800"/>
              </a:spcAft>
              <a:buFont typeface="Courier New" panose="02070309020205020404" pitchFamily="49" charset="0"/>
              <a:buChar char="o"/>
            </a:pPr>
            <a:r>
              <a:rPr lang="en-CA" sz="2400">
                <a:cs typeface="Calibri" panose="020F0502020204030204" pitchFamily="34" charset="0"/>
              </a:rPr>
              <a:t>This would require broad consensus among statistical agencies about what social statistics should be collected, and how they could be integrated into the stock–flow framework that characterizes the SNA. </a:t>
            </a:r>
          </a:p>
          <a:p>
            <a:pPr marL="342900" indent="-342900">
              <a:lnSpc>
                <a:spcPct val="105000"/>
              </a:lnSpc>
              <a:spcAft>
                <a:spcPts val="800"/>
              </a:spcAft>
              <a:buFont typeface="Symbol" panose="05050102010706020507" pitchFamily="18" charset="2"/>
              <a:buChar char=""/>
            </a:pPr>
            <a:endParaRPr lang="en-CA" sz="2800">
              <a:latin typeface="Calibri" panose="020F0502020204030204" pitchFamily="34" charset="0"/>
              <a:cs typeface="Calibri" panose="020F0502020204030204" pitchFamily="34" charset="0"/>
            </a:endParaRPr>
          </a:p>
          <a:p>
            <a:pPr marL="685800">
              <a:lnSpc>
                <a:spcPct val="105000"/>
              </a:lnSpc>
            </a:pPr>
            <a:endParaRPr lang="en-CA" sz="22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1026014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115389" y="0"/>
            <a:ext cx="10515600" cy="1173169"/>
          </a:xfrm>
        </p:spPr>
        <p:txBody>
          <a:bodyPr>
            <a:normAutofit/>
          </a:bodyPr>
          <a:lstStyle/>
          <a:p>
            <a:pPr algn="l"/>
            <a:r>
              <a:rPr lang="en-US" sz="4000"/>
              <a:t>Topics </a:t>
            </a:r>
            <a:r>
              <a:rPr lang="en-US" sz="3400"/>
              <a:t> </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2</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269289" y="947551"/>
            <a:ext cx="12002589" cy="4962897"/>
          </a:xfrm>
          <a:prstGeom prst="rect">
            <a:avLst/>
          </a:prstGeom>
          <a:noFill/>
        </p:spPr>
        <p:txBody>
          <a:bodyPr wrap="square" lIns="91440" tIns="45720" rIns="91440" bIns="45720" anchor="t">
            <a:spAutoFit/>
          </a:bodyPr>
          <a:lstStyle/>
          <a:p>
            <a:pPr marL="285750" indent="-285750">
              <a:spcAft>
                <a:spcPts val="865"/>
              </a:spcAft>
              <a:buFont typeface="Arial" panose="020B0604020202020204" pitchFamily="34" charset="0"/>
              <a:buChar char="•"/>
            </a:pPr>
            <a:r>
              <a:rPr lang="en-CA" sz="2400" b="0" i="0" dirty="0">
                <a:effectLst/>
              </a:rPr>
              <a:t>Major advances </a:t>
            </a:r>
            <a:r>
              <a:rPr lang="en-CA" sz="2400" dirty="0"/>
              <a:t>to develop</a:t>
            </a:r>
            <a:r>
              <a:rPr lang="en-CA" sz="2400" b="0" i="0" dirty="0">
                <a:effectLst/>
              </a:rPr>
              <a:t> an integrated framework for measuring </a:t>
            </a:r>
            <a:r>
              <a:rPr lang="en-CA" sz="2400" dirty="0"/>
              <a:t>inclusive and sustainable well-being based on Canada's Quality of Life Framework</a:t>
            </a:r>
            <a:endParaRPr lang="en-CA" sz="2400" dirty="0">
              <a:ea typeface="Lato"/>
              <a:cs typeface="Lato"/>
            </a:endParaRPr>
          </a:p>
          <a:p>
            <a:pPr marL="285750" indent="-285750">
              <a:spcAft>
                <a:spcPts val="865"/>
              </a:spcAft>
              <a:buFont typeface="Arial" panose="020B0604020202020204" pitchFamily="34" charset="0"/>
              <a:buChar char="•"/>
            </a:pPr>
            <a:endParaRPr lang="en-CA" sz="2400" dirty="0"/>
          </a:p>
          <a:p>
            <a:pPr marL="285750" indent="-285750">
              <a:spcAft>
                <a:spcPts val="865"/>
              </a:spcAft>
              <a:buFont typeface="Arial" panose="020B0604020202020204" pitchFamily="34" charset="0"/>
              <a:buChar char="•"/>
            </a:pPr>
            <a:r>
              <a:rPr lang="en-CA" sz="2400" dirty="0"/>
              <a:t>Enhancements to the SNA framework: Strengthening the capacity of economic statistics to measure the inclusiveness and sustainability of economic activity. </a:t>
            </a:r>
          </a:p>
          <a:p>
            <a:pPr marL="285750" indent="-285750">
              <a:spcAft>
                <a:spcPts val="865"/>
              </a:spcAft>
              <a:buFont typeface="Arial" panose="020B0604020202020204" pitchFamily="34" charset="0"/>
              <a:buChar char="•"/>
            </a:pPr>
            <a:endParaRPr lang="en-CA" sz="2400" dirty="0">
              <a:ea typeface="Lato"/>
              <a:cs typeface="Lato"/>
            </a:endParaRPr>
          </a:p>
          <a:p>
            <a:pPr marL="285750" indent="-285750">
              <a:spcAft>
                <a:spcPts val="865"/>
              </a:spcAft>
              <a:buFont typeface="Arial" panose="020B0604020202020204" pitchFamily="34" charset="0"/>
              <a:buChar char="•"/>
            </a:pPr>
            <a:r>
              <a:rPr lang="en-CA" sz="2400" dirty="0"/>
              <a:t>Situating these efforts within international momentum to go beyond GDP</a:t>
            </a:r>
          </a:p>
          <a:p>
            <a:pPr>
              <a:spcAft>
                <a:spcPts val="865"/>
              </a:spcAft>
            </a:pPr>
            <a:endParaRPr lang="en-CA" sz="2400" dirty="0"/>
          </a:p>
          <a:p>
            <a:pPr marL="285750" indent="-285750">
              <a:spcAft>
                <a:spcPts val="865"/>
              </a:spcAft>
              <a:buFont typeface="Arial" panose="020B0604020202020204" pitchFamily="34" charset="0"/>
              <a:buChar char="•"/>
            </a:pPr>
            <a:r>
              <a:rPr lang="en-CA" sz="2400" dirty="0"/>
              <a:t>Leading international efforts to develop more integrated social, economic and environmental statistics. </a:t>
            </a:r>
            <a:endParaRPr lang="en-CA" sz="2400" dirty="0">
              <a:ea typeface="Lato"/>
              <a:cs typeface="Lato"/>
            </a:endParaRPr>
          </a:p>
          <a:p>
            <a:pPr marL="285750" indent="-285750">
              <a:spcAft>
                <a:spcPts val="865"/>
              </a:spcAft>
              <a:buFont typeface="Arial" panose="020B0604020202020204" pitchFamily="34" charset="0"/>
              <a:buChar char="•"/>
            </a:pPr>
            <a:endParaRPr lang="en-CA" sz="2400" dirty="0"/>
          </a:p>
        </p:txBody>
      </p:sp>
    </p:spTree>
    <p:extLst>
      <p:ext uri="{BB962C8B-B14F-4D97-AF65-F5344CB8AC3E}">
        <p14:creationId xmlns:p14="http://schemas.microsoft.com/office/powerpoint/2010/main" val="3522382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344904" y="138697"/>
            <a:ext cx="11847095" cy="958895"/>
          </a:xfrm>
        </p:spPr>
        <p:txBody>
          <a:bodyPr>
            <a:normAutofit/>
          </a:bodyPr>
          <a:lstStyle/>
          <a:p>
            <a:pPr algn="l"/>
            <a:r>
              <a:rPr lang="en-US" sz="3400"/>
              <a:t>Statistics Canada: Leading international efforts </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20</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47353" y="1069997"/>
            <a:ext cx="12097293" cy="6451510"/>
          </a:xfrm>
          <a:prstGeom prst="rect">
            <a:avLst/>
          </a:prstGeom>
          <a:noFill/>
        </p:spPr>
        <p:txBody>
          <a:bodyPr wrap="square" lIns="91440" tIns="45720" rIns="91440" bIns="45720" anchor="t">
            <a:spAutoFit/>
          </a:bodyPr>
          <a:lstStyle/>
          <a:p>
            <a:pPr marL="342900" lvl="0" indent="-342900">
              <a:lnSpc>
                <a:spcPct val="105000"/>
              </a:lnSpc>
              <a:spcAft>
                <a:spcPts val="800"/>
              </a:spcAft>
              <a:buFont typeface="Symbol" panose="05050102010706020507" pitchFamily="18" charset="2"/>
              <a:buChar char=""/>
            </a:pPr>
            <a:r>
              <a:rPr lang="en-CA" sz="2400" dirty="0">
                <a:effectLst/>
                <a:ea typeface="Calibri" panose="020F0502020204030204" pitchFamily="34" charset="0"/>
                <a:cs typeface="Times New Roman" panose="02020603050405020304" pitchFamily="18" charset="0"/>
              </a:rPr>
              <a:t>In 2022, the United Nations Statistical Commission requested a review of social and demographic statistics, creating a </a:t>
            </a:r>
            <a:r>
              <a:rPr lang="en-CA" sz="2400" b="1" dirty="0">
                <a:effectLst/>
                <a:ea typeface="Calibri" panose="020F0502020204030204" pitchFamily="34" charset="0"/>
                <a:cs typeface="Times New Roman" panose="02020603050405020304" pitchFamily="18" charset="0"/>
              </a:rPr>
              <a:t>Friends of the Chair Group </a:t>
            </a:r>
            <a:r>
              <a:rPr lang="en-CA" sz="2400" dirty="0">
                <a:effectLst/>
                <a:ea typeface="Calibri" panose="020F0502020204030204" pitchFamily="34" charset="0"/>
                <a:cs typeface="Times New Roman" panose="02020603050405020304" pitchFamily="18" charset="0"/>
              </a:rPr>
              <a:t>to review existing work and make formal recommendations. </a:t>
            </a:r>
            <a:br>
              <a:rPr lang="en-CA" sz="2400" dirty="0">
                <a:effectLst/>
                <a:ea typeface="Calibri" panose="020F0502020204030204" pitchFamily="34" charset="0"/>
                <a:cs typeface="Times New Roman" panose="02020603050405020304" pitchFamily="18" charset="0"/>
              </a:rPr>
            </a:br>
            <a:endParaRPr lang="en-CA" sz="2400" dirty="0">
              <a:effectLst/>
              <a:ea typeface="Calibri" panose="020F0502020204030204" pitchFamily="34" charset="0"/>
              <a:cs typeface="Times New Roman" panose="02020603050405020304" pitchFamily="18" charset="0"/>
            </a:endParaRPr>
          </a:p>
          <a:p>
            <a:pPr marL="800100" lvl="1" indent="-342900">
              <a:lnSpc>
                <a:spcPct val="105000"/>
              </a:lnSpc>
              <a:spcAft>
                <a:spcPts val="800"/>
              </a:spcAft>
              <a:buFont typeface="Courier New" panose="02070309020205020404" pitchFamily="49" charset="0"/>
              <a:buChar char="o"/>
            </a:pPr>
            <a:r>
              <a:rPr lang="en-CA" sz="2400" dirty="0">
                <a:effectLst/>
                <a:ea typeface="Calibri" panose="020F0502020204030204" pitchFamily="34" charset="0"/>
                <a:cs typeface="Times New Roman"/>
              </a:rPr>
              <a:t>Statistics Canada leads a key part of this effort, developing advice on a conceptual framework for social statistics—one that is interoperable </a:t>
            </a:r>
            <a:r>
              <a:rPr lang="en-CA" sz="2400" dirty="0">
                <a:ea typeface="Calibri" panose="020F0502020204030204" pitchFamily="34" charset="0"/>
                <a:cs typeface="Times New Roman"/>
              </a:rPr>
              <a:t>within social statistics and better integrated with </a:t>
            </a:r>
            <a:r>
              <a:rPr lang="en-CA" sz="2400" dirty="0">
                <a:effectLst/>
                <a:ea typeface="Calibri" panose="020F0502020204030204" pitchFamily="34" charset="0"/>
                <a:cs typeface="Times New Roman"/>
              </a:rPr>
              <a:t>the economic and environmental statistical pillars.</a:t>
            </a:r>
            <a:r>
              <a:rPr lang="en-CA" sz="2400" dirty="0">
                <a:ea typeface="Calibri" panose="020F0502020204030204" pitchFamily="34" charset="0"/>
                <a:cs typeface="Times New Roman"/>
              </a:rPr>
              <a:t> </a:t>
            </a:r>
            <a:endParaRPr lang="en-CA" sz="2400" dirty="0">
              <a:effectLs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pPr>
            <a:endParaRPr lang="en-CA" sz="2400" dirty="0">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pPr>
            <a:r>
              <a:rPr lang="en-CA" sz="2400" dirty="0">
                <a:cs typeface="Times New Roman" panose="02020603050405020304" pitchFamily="18" charset="0"/>
              </a:rPr>
              <a:t>The agency also chairs the U.N. Network of Economic Statisticians. One of its priorities is moving beyond GDP to better support decision-makers in facing the </a:t>
            </a:r>
            <a:r>
              <a:rPr lang="en-CA" sz="2400" b="1" dirty="0">
                <a:cs typeface="Times New Roman" panose="02020603050405020304" pitchFamily="18" charset="0"/>
              </a:rPr>
              <a:t>complexity of trade-offs </a:t>
            </a:r>
            <a:r>
              <a:rPr lang="en-CA" sz="2400" dirty="0">
                <a:cs typeface="Times New Roman" panose="02020603050405020304" pitchFamily="18" charset="0"/>
              </a:rPr>
              <a:t>across economic, social and environmental domains. </a:t>
            </a:r>
          </a:p>
          <a:p>
            <a:pPr marL="342900" lvl="0" indent="-342900">
              <a:lnSpc>
                <a:spcPct val="105000"/>
              </a:lnSpc>
              <a:spcAft>
                <a:spcPts val="800"/>
              </a:spcAft>
              <a:buFont typeface="Symbol" panose="05050102010706020507" pitchFamily="18" charset="2"/>
              <a:buChar char=""/>
            </a:pPr>
            <a:endParaRPr lang="en-CA" sz="1800" dirty="0">
              <a:effectLst/>
              <a:ea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pPr>
            <a:endParaRPr lang="en-CA" dirty="0">
              <a:latin typeface="Calibri" panose="020F0502020204030204" pitchFamily="34" charset="0"/>
              <a:cs typeface="Times New Roman" panose="02020603050405020304" pitchFamily="18" charset="0"/>
            </a:endParaRPr>
          </a:p>
          <a:p>
            <a:pPr marL="342900" lvl="0" indent="-342900">
              <a:lnSpc>
                <a:spcPct val="105000"/>
              </a:lnSpc>
              <a:spcAft>
                <a:spcPts val="800"/>
              </a:spcAft>
              <a:buFont typeface="Symbol" panose="05050102010706020507" pitchFamily="18" charset="2"/>
              <a:buChar char=""/>
            </a:pPr>
            <a:endParaRPr lang="en-CA" sz="2800" dirty="0">
              <a:latin typeface="Calibri" panose="020F0502020204030204" pitchFamily="34" charset="0"/>
              <a:cs typeface="Calibri" panose="020F0502020204030204" pitchFamily="34" charset="0"/>
            </a:endParaRPr>
          </a:p>
          <a:p>
            <a:pPr marL="685800">
              <a:lnSpc>
                <a:spcPct val="105000"/>
              </a:lnSpc>
            </a:pPr>
            <a:endParaRPr lang="en-CA" sz="2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4269388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B3FC6-88FC-A3A4-380E-EFF7F39286FB}"/>
              </a:ext>
            </a:extLst>
          </p:cNvPr>
          <p:cNvSpPr>
            <a:spLocks noGrp="1"/>
          </p:cNvSpPr>
          <p:nvPr>
            <p:ph type="title"/>
          </p:nvPr>
        </p:nvSpPr>
        <p:spPr>
          <a:xfrm>
            <a:off x="838200" y="365125"/>
            <a:ext cx="10515600" cy="373064"/>
          </a:xfrm>
        </p:spPr>
        <p:txBody>
          <a:bodyPr>
            <a:noAutofit/>
          </a:bodyPr>
          <a:lstStyle/>
          <a:p>
            <a:r>
              <a:rPr lang="en-CA" sz="3600"/>
              <a:t>Calls for greater integration between economic, environmental and social pillars</a:t>
            </a:r>
            <a:endParaRPr lang="en-CA" sz="3600">
              <a:ea typeface="Lato"/>
              <a:cs typeface="Lato"/>
            </a:endParaRPr>
          </a:p>
        </p:txBody>
      </p:sp>
      <p:sp>
        <p:nvSpPr>
          <p:cNvPr id="4" name="Slide Number Placeholder 3">
            <a:extLst>
              <a:ext uri="{FF2B5EF4-FFF2-40B4-BE49-F238E27FC236}">
                <a16:creationId xmlns:a16="http://schemas.microsoft.com/office/drawing/2014/main" id="{31DBBE45-9F70-21A5-8862-ADD35F24AA74}"/>
              </a:ext>
            </a:extLst>
          </p:cNvPr>
          <p:cNvSpPr>
            <a:spLocks noGrp="1"/>
          </p:cNvSpPr>
          <p:nvPr>
            <p:ph type="sldNum" sz="quarter" idx="12"/>
          </p:nvPr>
        </p:nvSpPr>
        <p:spPr/>
        <p:txBody>
          <a:bodyPr/>
          <a:lstStyle/>
          <a:p>
            <a:fld id="{D65588F7-12D2-4BB6-A26C-BD62DCD3EFB9}" type="slidenum">
              <a:rPr lang="en-CA" smtClean="0"/>
              <a:t>21</a:t>
            </a:fld>
            <a:endParaRPr lang="en-CA"/>
          </a:p>
        </p:txBody>
      </p:sp>
      <p:pic>
        <p:nvPicPr>
          <p:cNvPr id="5" name="Content Placeholder 4">
            <a:extLst>
              <a:ext uri="{FF2B5EF4-FFF2-40B4-BE49-F238E27FC236}">
                <a16:creationId xmlns:a16="http://schemas.microsoft.com/office/drawing/2014/main" id="{68329E00-E2A6-58FB-559D-C71CF9CE84F3}"/>
              </a:ext>
            </a:extLst>
          </p:cNvPr>
          <p:cNvPicPr>
            <a:picLocks noGrp="1" noChangeAspect="1"/>
          </p:cNvPicPr>
          <p:nvPr>
            <p:ph idx="1"/>
          </p:nvPr>
        </p:nvPicPr>
        <p:blipFill rotWithShape="1">
          <a:blip r:embed="rId2"/>
          <a:srcRect l="1606" t="1926" r="1522" b="992"/>
          <a:stretch/>
        </p:blipFill>
        <p:spPr bwMode="auto">
          <a:xfrm>
            <a:off x="1851490" y="1063625"/>
            <a:ext cx="8484483" cy="4996099"/>
          </a:xfrm>
          <a:prstGeom prst="rect">
            <a:avLst/>
          </a:prstGeom>
          <a:ln>
            <a:solidFill>
              <a:schemeClr val="tx1">
                <a:lumMod val="85000"/>
                <a:lumOff val="15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4972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8E141-48D9-AB12-4631-5188727C7387}"/>
              </a:ext>
            </a:extLst>
          </p:cNvPr>
          <p:cNvSpPr>
            <a:spLocks noGrp="1"/>
          </p:cNvSpPr>
          <p:nvPr>
            <p:ph type="title"/>
          </p:nvPr>
        </p:nvSpPr>
        <p:spPr/>
        <p:txBody>
          <a:bodyPr/>
          <a:lstStyle/>
          <a:p>
            <a:r>
              <a:rPr lang="en-US"/>
              <a:t>The NES journey beyond GDP</a:t>
            </a:r>
            <a:endParaRPr lang="en-CA"/>
          </a:p>
        </p:txBody>
      </p:sp>
      <p:sp>
        <p:nvSpPr>
          <p:cNvPr id="4" name="Slide Number Placeholder 3">
            <a:extLst>
              <a:ext uri="{FF2B5EF4-FFF2-40B4-BE49-F238E27FC236}">
                <a16:creationId xmlns:a16="http://schemas.microsoft.com/office/drawing/2014/main" id="{F2FC6B3A-F157-5863-3B31-139B2330EBE4}"/>
              </a:ext>
            </a:extLst>
          </p:cNvPr>
          <p:cNvSpPr>
            <a:spLocks noGrp="1"/>
          </p:cNvSpPr>
          <p:nvPr>
            <p:ph type="sldNum" sz="quarter" idx="12"/>
          </p:nvPr>
        </p:nvSpPr>
        <p:spPr/>
        <p:txBody>
          <a:bodyPr/>
          <a:lstStyle/>
          <a:p>
            <a:fld id="{D65588F7-12D2-4BB6-A26C-BD62DCD3EFB9}" type="slidenum">
              <a:rPr lang="en-CA" smtClean="0"/>
              <a:t>22</a:t>
            </a:fld>
            <a:endParaRPr lang="en-CA"/>
          </a:p>
        </p:txBody>
      </p:sp>
      <p:graphicFrame>
        <p:nvGraphicFramePr>
          <p:cNvPr id="6" name="Content Placeholder 4">
            <a:extLst>
              <a:ext uri="{FF2B5EF4-FFF2-40B4-BE49-F238E27FC236}">
                <a16:creationId xmlns:a16="http://schemas.microsoft.com/office/drawing/2014/main" id="{36FCA413-6D99-A4E6-BA5A-B7DAA5E04EF4}"/>
              </a:ext>
            </a:extLst>
          </p:cNvPr>
          <p:cNvGraphicFramePr>
            <a:graphicFrameLocks noGrp="1"/>
          </p:cNvGraphicFramePr>
          <p:nvPr>
            <p:extLst>
              <p:ext uri="{D42A27DB-BD31-4B8C-83A1-F6EECF244321}">
                <p14:modId xmlns:p14="http://schemas.microsoft.com/office/powerpoint/2010/main" val="126166361"/>
              </p:ext>
            </p:extLst>
          </p:nvPr>
        </p:nvGraphicFramePr>
        <p:xfrm>
          <a:off x="57150" y="1521968"/>
          <a:ext cx="12077700" cy="4429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4741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0D3FEE-0F04-AC3F-333C-5891114507DB}"/>
              </a:ext>
            </a:extLst>
          </p:cNvPr>
          <p:cNvSpPr>
            <a:spLocks noGrp="1"/>
          </p:cNvSpPr>
          <p:nvPr>
            <p:ph type="sldNum" sz="quarter" idx="12"/>
          </p:nvPr>
        </p:nvSpPr>
        <p:spPr/>
        <p:txBody>
          <a:bodyPr/>
          <a:lstStyle/>
          <a:p>
            <a:fld id="{D65588F7-12D2-4BB6-A26C-BD62DCD3EFB9}" type="slidenum">
              <a:rPr lang="en-CA" smtClean="0"/>
              <a:t>23</a:t>
            </a:fld>
            <a:endParaRPr lang="en-CA"/>
          </a:p>
        </p:txBody>
      </p:sp>
      <p:graphicFrame>
        <p:nvGraphicFramePr>
          <p:cNvPr id="8" name="Table 7">
            <a:extLst>
              <a:ext uri="{FF2B5EF4-FFF2-40B4-BE49-F238E27FC236}">
                <a16:creationId xmlns:a16="http://schemas.microsoft.com/office/drawing/2014/main" id="{13394E4C-0B1F-D664-291D-C902EA00BB2C}"/>
              </a:ext>
            </a:extLst>
          </p:cNvPr>
          <p:cNvGraphicFramePr>
            <a:graphicFrameLocks noGrp="1"/>
          </p:cNvGraphicFramePr>
          <p:nvPr>
            <p:extLst>
              <p:ext uri="{D42A27DB-BD31-4B8C-83A1-F6EECF244321}">
                <p14:modId xmlns:p14="http://schemas.microsoft.com/office/powerpoint/2010/main" val="1909798167"/>
              </p:ext>
            </p:extLst>
          </p:nvPr>
        </p:nvGraphicFramePr>
        <p:xfrm>
          <a:off x="275208" y="853152"/>
          <a:ext cx="9586340" cy="5112512"/>
        </p:xfrm>
        <a:graphic>
          <a:graphicData uri="http://schemas.openxmlformats.org/drawingml/2006/table">
            <a:tbl>
              <a:tblPr bandRow="1">
                <a:tableStyleId>{5940675A-B579-460E-94D1-54222C63F5DA}</a:tableStyleId>
              </a:tblPr>
              <a:tblGrid>
                <a:gridCol w="1155440">
                  <a:extLst>
                    <a:ext uri="{9D8B030D-6E8A-4147-A177-3AD203B41FA5}">
                      <a16:colId xmlns:a16="http://schemas.microsoft.com/office/drawing/2014/main" val="2425168819"/>
                    </a:ext>
                  </a:extLst>
                </a:gridCol>
                <a:gridCol w="2107725">
                  <a:extLst>
                    <a:ext uri="{9D8B030D-6E8A-4147-A177-3AD203B41FA5}">
                      <a16:colId xmlns:a16="http://schemas.microsoft.com/office/drawing/2014/main" val="2146212031"/>
                    </a:ext>
                  </a:extLst>
                </a:gridCol>
                <a:gridCol w="2107725">
                  <a:extLst>
                    <a:ext uri="{9D8B030D-6E8A-4147-A177-3AD203B41FA5}">
                      <a16:colId xmlns:a16="http://schemas.microsoft.com/office/drawing/2014/main" val="1444187546"/>
                    </a:ext>
                  </a:extLst>
                </a:gridCol>
                <a:gridCol w="2107725">
                  <a:extLst>
                    <a:ext uri="{9D8B030D-6E8A-4147-A177-3AD203B41FA5}">
                      <a16:colId xmlns:a16="http://schemas.microsoft.com/office/drawing/2014/main" val="4192353361"/>
                    </a:ext>
                  </a:extLst>
                </a:gridCol>
                <a:gridCol w="2107725">
                  <a:extLst>
                    <a:ext uri="{9D8B030D-6E8A-4147-A177-3AD203B41FA5}">
                      <a16:colId xmlns:a16="http://schemas.microsoft.com/office/drawing/2014/main" val="1199346781"/>
                    </a:ext>
                  </a:extLst>
                </a:gridCol>
              </a:tblGrid>
              <a:tr h="662559">
                <a:tc>
                  <a:txBody>
                    <a:bodyPr/>
                    <a:lstStyle/>
                    <a:p>
                      <a:pPr marL="0" algn="l" rtl="0" eaLnBrk="1" fontAlgn="base" latinLnBrk="0" hangingPunct="1">
                        <a:spcBef>
                          <a:spcPts val="0"/>
                        </a:spcBef>
                        <a:spcAft>
                          <a:spcPts val="0"/>
                        </a:spcAft>
                      </a:pPr>
                      <a:endParaRPr lang="en-US" dirty="0">
                        <a:effectLst/>
                      </a:endParaRPr>
                    </a:p>
                  </a:txBody>
                  <a:tcPr marL="0" marR="0" marT="0" marB="0" anchor="ctr"/>
                </a:tc>
                <a:tc>
                  <a:txBody>
                    <a:bodyPr/>
                    <a:lstStyle/>
                    <a:p>
                      <a:pPr marL="0" algn="l" rtl="0" eaLnBrk="1" fontAlgn="base" latinLnBrk="0" hangingPunct="1">
                        <a:spcBef>
                          <a:spcPts val="0"/>
                        </a:spcBef>
                        <a:spcAft>
                          <a:spcPts val="0"/>
                        </a:spcAft>
                      </a:pPr>
                      <a:r>
                        <a:rPr lang="en-US" sz="1400" b="1" kern="1200" dirty="0">
                          <a:solidFill>
                            <a:srgbClr val="003B57"/>
                          </a:solidFill>
                          <a:effectLst/>
                        </a:rPr>
                        <a:t>Subjective measures of wellbeing  </a:t>
                      </a:r>
                      <a:endParaRPr lang="en-US" b="1">
                        <a:effectLst/>
                      </a:endParaRPr>
                    </a:p>
                  </a:txBody>
                  <a:tcPr marL="0" marR="0" marT="0" marB="0" anchor="ctr"/>
                </a:tc>
                <a:tc>
                  <a:txBody>
                    <a:bodyPr/>
                    <a:lstStyle/>
                    <a:p>
                      <a:pPr marL="0" algn="l" rtl="0" eaLnBrk="1" fontAlgn="base" latinLnBrk="0" hangingPunct="1">
                        <a:spcBef>
                          <a:spcPts val="0"/>
                        </a:spcBef>
                        <a:spcAft>
                          <a:spcPts val="0"/>
                        </a:spcAft>
                      </a:pPr>
                      <a:r>
                        <a:rPr lang="en-GB" sz="1400" b="1" kern="1200" dirty="0">
                          <a:solidFill>
                            <a:srgbClr val="003B57"/>
                          </a:solidFill>
                          <a:effectLst/>
                        </a:rPr>
                        <a:t>Objective measures of key drivers of wellbeing </a:t>
                      </a:r>
                      <a:endParaRPr lang="en-GB" b="1">
                        <a:effectLst/>
                      </a:endParaRPr>
                    </a:p>
                    <a:p>
                      <a:pPr marL="0" algn="l" rtl="0" eaLnBrk="1" fontAlgn="base" latinLnBrk="0" hangingPunct="1">
                        <a:spcBef>
                          <a:spcPts val="0"/>
                        </a:spcBef>
                        <a:spcAft>
                          <a:spcPts val="0"/>
                        </a:spcAft>
                      </a:pPr>
                      <a:r>
                        <a:rPr lang="en-GB" sz="1400" b="1" kern="1200" dirty="0">
                          <a:solidFill>
                            <a:srgbClr val="003B57"/>
                          </a:solidFill>
                          <a:effectLst/>
                        </a:rPr>
                        <a:t>(Beyond Income) </a:t>
                      </a:r>
                      <a:endParaRPr lang="en-GB" b="1">
                        <a:effectLst/>
                      </a:endParaRPr>
                    </a:p>
                  </a:txBody>
                  <a:tcPr marL="0" marR="0" marT="0" marB="0" anchor="ctr"/>
                </a:tc>
                <a:tc>
                  <a:txBody>
                    <a:bodyPr/>
                    <a:lstStyle/>
                    <a:p>
                      <a:pPr marL="0" algn="l" rtl="0" eaLnBrk="1" fontAlgn="base" latinLnBrk="0" hangingPunct="1">
                        <a:spcBef>
                          <a:spcPts val="0"/>
                        </a:spcBef>
                        <a:spcAft>
                          <a:spcPts val="0"/>
                        </a:spcAft>
                      </a:pPr>
                      <a:r>
                        <a:rPr lang="en-GB" sz="1400" b="1" kern="1200" dirty="0">
                          <a:solidFill>
                            <a:srgbClr val="003B57"/>
                          </a:solidFill>
                          <a:effectLst/>
                        </a:rPr>
                        <a:t>Objective measures of the degree of Inclusion and Inequality (Beyond Average)   </a:t>
                      </a:r>
                      <a:endParaRPr lang="en-GB" b="1">
                        <a:effectLst/>
                      </a:endParaRPr>
                    </a:p>
                  </a:txBody>
                  <a:tcPr marL="0" marR="0" marT="0" marB="0" anchor="ctr"/>
                </a:tc>
                <a:tc>
                  <a:txBody>
                    <a:bodyPr/>
                    <a:lstStyle/>
                    <a:p>
                      <a:pPr marL="0" algn="l" rtl="0" eaLnBrk="1" fontAlgn="base" latinLnBrk="0" hangingPunct="1">
                        <a:spcBef>
                          <a:spcPts val="0"/>
                        </a:spcBef>
                        <a:spcAft>
                          <a:spcPts val="0"/>
                        </a:spcAft>
                      </a:pPr>
                      <a:r>
                        <a:rPr lang="en-GB" sz="1400" b="1" kern="1200" dirty="0">
                          <a:solidFill>
                            <a:srgbClr val="003B57"/>
                          </a:solidFill>
                          <a:effectLst/>
                        </a:rPr>
                        <a:t>Objective measures of the degree of sustainability and resilience (Beyond Today) </a:t>
                      </a:r>
                      <a:endParaRPr lang="en-GB" b="1">
                        <a:effectLst/>
                      </a:endParaRPr>
                    </a:p>
                  </a:txBody>
                  <a:tcPr marL="0" marR="0" marT="0" marB="0" anchor="ctr"/>
                </a:tc>
                <a:extLst>
                  <a:ext uri="{0D108BD9-81ED-4DB2-BD59-A6C34878D82A}">
                    <a16:rowId xmlns:a16="http://schemas.microsoft.com/office/drawing/2014/main" val="1771458508"/>
                  </a:ext>
                </a:extLst>
              </a:tr>
              <a:tr h="1075944">
                <a:tc>
                  <a:txBody>
                    <a:bodyPr/>
                    <a:lstStyle/>
                    <a:p>
                      <a:pPr marL="0" algn="l" rtl="0" eaLnBrk="1" fontAlgn="base" latinLnBrk="0" hangingPunct="1">
                        <a:spcBef>
                          <a:spcPts val="0"/>
                        </a:spcBef>
                        <a:spcAft>
                          <a:spcPts val="0"/>
                        </a:spcAft>
                      </a:pPr>
                      <a:r>
                        <a:rPr lang="en-GB" sz="1400" b="1" kern="1200" dirty="0">
                          <a:solidFill>
                            <a:srgbClr val="003B57"/>
                          </a:solidFill>
                          <a:effectLst/>
                        </a:rPr>
                        <a:t>The ‘Here and Now’ lens </a:t>
                      </a:r>
                      <a:endParaRPr lang="en-GB" b="1" dirty="0">
                        <a:effectLst/>
                      </a:endParaRPr>
                    </a:p>
                  </a:txBody>
                  <a:tcPr marL="0" marR="0" marT="0" marB="0" anchor="ctr"/>
                </a:tc>
                <a:tc>
                  <a:txBody>
                    <a:bodyPr/>
                    <a:lstStyle/>
                    <a:p>
                      <a:pPr marL="285750" indent="-285750" algn="l" rtl="0" eaLnBrk="1" fontAlgn="base" latinLnBrk="0" hangingPunct="1">
                        <a:spcBef>
                          <a:spcPts val="0"/>
                        </a:spcBef>
                        <a:spcAft>
                          <a:spcPts val="0"/>
                        </a:spcAft>
                        <a:buClrTx/>
                        <a:buSzPts val="1400"/>
                        <a:buFont typeface="Arial"/>
                        <a:buChar char="•"/>
                      </a:pPr>
                      <a:r>
                        <a:rPr lang="en-GB" sz="1400" kern="1200" dirty="0">
                          <a:solidFill>
                            <a:srgbClr val="003B57"/>
                          </a:solidFill>
                          <a:effectLst/>
                        </a:rPr>
                        <a:t>Subjective measures of individual wellbeing </a:t>
                      </a:r>
                      <a:endParaRPr lang="en-GB" sz="1400"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Business sentiment </a:t>
                      </a: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Flow measures of key drivers from: </a:t>
                      </a:r>
                      <a:endParaRPr lang="en-GB"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Social,  </a:t>
                      </a:r>
                      <a:endParaRPr lang="en-GB"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Environmental </a:t>
                      </a:r>
                      <a:endParaRPr lang="en-GB"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Economic statistics </a:t>
                      </a: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flow distributional </a:t>
                      </a:r>
                      <a:r>
                        <a:rPr lang="en-GB" sz="1400" strike="sngStrike" kern="1200" dirty="0">
                          <a:solidFill>
                            <a:srgbClr val="D13438"/>
                          </a:solidFill>
                          <a:effectLst/>
                        </a:rPr>
                        <a:t> </a:t>
                      </a:r>
                      <a:r>
                        <a:rPr lang="en-GB" sz="1400" kern="1200" dirty="0">
                          <a:solidFill>
                            <a:srgbClr val="003B57"/>
                          </a:solidFill>
                          <a:effectLst/>
                        </a:rPr>
                        <a:t>measures </a:t>
                      </a:r>
                      <a:endParaRPr lang="en-GB" dirty="0">
                        <a:effectLst/>
                      </a:endParaRPr>
                    </a:p>
                    <a:p>
                      <a:pPr marL="0" algn="l" rtl="0" eaLnBrk="1" fontAlgn="base" latinLnBrk="0" hangingPunct="1">
                        <a:spcBef>
                          <a:spcPts val="0"/>
                        </a:spcBef>
                        <a:spcAft>
                          <a:spcPts val="0"/>
                        </a:spcAft>
                      </a:pPr>
                      <a:r>
                        <a:rPr lang="en-GB" sz="1400" kern="1200" dirty="0">
                          <a:solidFill>
                            <a:srgbClr val="003B57"/>
                          </a:solidFill>
                          <a:effectLst/>
                        </a:rPr>
                        <a:t>  </a:t>
                      </a:r>
                      <a:endParaRPr lang="en-GB" dirty="0">
                        <a:effectLst/>
                      </a:endParaRPr>
                    </a:p>
                  </a:txBody>
                  <a:tcPr marL="0" marR="0" marT="0" marB="0" anchor="ctr"/>
                </a:tc>
                <a:tc>
                  <a:txBody>
                    <a:bodyPr/>
                    <a:lstStyle/>
                    <a:p>
                      <a:pPr marL="285750" indent="-285750" algn="l" rtl="0" eaLnBrk="1" fontAlgn="base" latinLnBrk="0" hangingPunct="1">
                        <a:spcBef>
                          <a:spcPts val="0"/>
                        </a:spcBef>
                        <a:spcAft>
                          <a:spcPts val="0"/>
                        </a:spcAft>
                        <a:buClrTx/>
                        <a:buSzPts val="1400"/>
                        <a:buFont typeface="Arial"/>
                        <a:buChar char="•"/>
                      </a:pPr>
                      <a:r>
                        <a:rPr lang="en-GB" sz="1400" kern="1200" dirty="0">
                          <a:solidFill>
                            <a:srgbClr val="003B57"/>
                          </a:solidFill>
                          <a:effectLst/>
                        </a:rPr>
                        <a:t>Social flow measures </a:t>
                      </a:r>
                      <a:endParaRPr lang="en-GB" sz="1400"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Economic flow measures </a:t>
                      </a:r>
                      <a:endParaRPr lang="en-GB"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Environmental flow measures </a:t>
                      </a:r>
                      <a:endParaRPr lang="en-GB" dirty="0">
                        <a:effectLst/>
                      </a:endParaRPr>
                    </a:p>
                  </a:txBody>
                  <a:tcPr marL="0" marR="0" marT="0" marB="0" anchor="ctr"/>
                </a:tc>
                <a:extLst>
                  <a:ext uri="{0D108BD9-81ED-4DB2-BD59-A6C34878D82A}">
                    <a16:rowId xmlns:a16="http://schemas.microsoft.com/office/drawing/2014/main" val="202993691"/>
                  </a:ext>
                </a:extLst>
              </a:tr>
              <a:tr h="866648">
                <a:tc>
                  <a:txBody>
                    <a:bodyPr/>
                    <a:lstStyle/>
                    <a:p>
                      <a:pPr marL="0" algn="l" rtl="0" eaLnBrk="1" fontAlgn="base" latinLnBrk="0" hangingPunct="1">
                        <a:spcBef>
                          <a:spcPts val="0"/>
                        </a:spcBef>
                        <a:spcAft>
                          <a:spcPts val="0"/>
                        </a:spcAft>
                      </a:pPr>
                      <a:r>
                        <a:rPr lang="en-US" sz="1400" b="1" kern="1200" dirty="0">
                          <a:solidFill>
                            <a:srgbClr val="003B57"/>
                          </a:solidFill>
                          <a:effectLst/>
                        </a:rPr>
                        <a:t>The ‘Elsewhere’ lens </a:t>
                      </a:r>
                      <a:endParaRPr lang="en-US" b="1">
                        <a:effectLst/>
                      </a:endParaRPr>
                    </a:p>
                  </a:txBody>
                  <a:tcPr marL="0" marR="0" marT="0" marB="0" anchor="ctr"/>
                </a:tc>
                <a:tc>
                  <a:txBody>
                    <a:bodyPr/>
                    <a:lstStyle/>
                    <a:p>
                      <a:pPr marL="285750" indent="-285750" algn="l" rtl="0" eaLnBrk="1" fontAlgn="base" latinLnBrk="0" hangingPunct="1">
                        <a:spcBef>
                          <a:spcPts val="0"/>
                        </a:spcBef>
                        <a:spcAft>
                          <a:spcPts val="0"/>
                        </a:spcAft>
                        <a:buClrTx/>
                        <a:buSzPts val="1400"/>
                        <a:buFont typeface="Arial"/>
                        <a:buChar char="•"/>
                      </a:pPr>
                      <a:r>
                        <a:rPr lang="en-GB" sz="1400" kern="1200" dirty="0">
                          <a:solidFill>
                            <a:srgbClr val="003B57"/>
                          </a:solidFill>
                          <a:effectLst/>
                        </a:rPr>
                        <a:t>Cross-border subjective measures </a:t>
                      </a:r>
                      <a:endParaRPr lang="en-GB" sz="1400" dirty="0">
                        <a:effectLst/>
                      </a:endParaRPr>
                    </a:p>
                    <a:p>
                      <a:pPr marL="285750" indent="-285750" algn="l" rtl="0" eaLnBrk="1" fontAlgn="base" latinLnBrk="0" hangingPunct="1">
                        <a:spcBef>
                          <a:spcPts val="0"/>
                        </a:spcBef>
                        <a:spcAft>
                          <a:spcPts val="0"/>
                        </a:spcAft>
                        <a:buFont typeface="Arial"/>
                        <a:buChar char="•"/>
                      </a:pPr>
                      <a:r>
                        <a:rPr lang="en-GB" sz="1400" kern="1200" dirty="0">
                          <a:solidFill>
                            <a:srgbClr val="003B57"/>
                          </a:solidFill>
                          <a:effectLst/>
                        </a:rPr>
                        <a:t>Regional subjective measures </a:t>
                      </a: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flow cross-border objective measures </a:t>
                      </a: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cross-border flow distributional measures </a:t>
                      </a:r>
                      <a:endParaRPr lang="en-GB" dirty="0">
                        <a:effectLst/>
                      </a:endParaRPr>
                    </a:p>
                    <a:p>
                      <a:pPr marL="0" algn="l" rtl="0" eaLnBrk="1" fontAlgn="base" latinLnBrk="0" hangingPunct="1">
                        <a:spcBef>
                          <a:spcPts val="0"/>
                        </a:spcBef>
                        <a:spcAft>
                          <a:spcPts val="0"/>
                        </a:spcAft>
                      </a:pP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cross-border flow measures </a:t>
                      </a:r>
                      <a:endParaRPr lang="en-GB" dirty="0">
                        <a:effectLst/>
                      </a:endParaRPr>
                    </a:p>
                  </a:txBody>
                  <a:tcPr marL="0" marR="0" marT="0" marB="0" anchor="ctr"/>
                </a:tc>
                <a:extLst>
                  <a:ext uri="{0D108BD9-81ED-4DB2-BD59-A6C34878D82A}">
                    <a16:rowId xmlns:a16="http://schemas.microsoft.com/office/drawing/2014/main" val="2308696855"/>
                  </a:ext>
                </a:extLst>
              </a:tr>
              <a:tr h="866648">
                <a:tc>
                  <a:txBody>
                    <a:bodyPr/>
                    <a:lstStyle/>
                    <a:p>
                      <a:pPr marL="0" algn="l" rtl="0" eaLnBrk="1" fontAlgn="base" latinLnBrk="0" hangingPunct="1">
                        <a:spcBef>
                          <a:spcPts val="0"/>
                        </a:spcBef>
                        <a:spcAft>
                          <a:spcPts val="0"/>
                        </a:spcAft>
                      </a:pPr>
                      <a:r>
                        <a:rPr lang="en-GB" sz="1400" b="1" kern="1200" dirty="0">
                          <a:solidFill>
                            <a:srgbClr val="003B57"/>
                          </a:solidFill>
                          <a:effectLst/>
                        </a:rPr>
                        <a:t>The ‘In the Future’ lens </a:t>
                      </a:r>
                      <a:endParaRPr lang="en-GB" b="1">
                        <a:effectLst/>
                      </a:endParaRPr>
                    </a:p>
                  </a:txBody>
                  <a:tcPr marL="0" marR="0" marT="0" marB="0" anchor="ctr"/>
                </a:tc>
                <a:tc>
                  <a:txBody>
                    <a:bodyPr/>
                    <a:lstStyle/>
                    <a:p>
                      <a:pPr marL="285750" indent="-285750" algn="l" rtl="0" eaLnBrk="1" fontAlgn="base" latinLnBrk="0" hangingPunct="1">
                        <a:spcBef>
                          <a:spcPts val="0"/>
                        </a:spcBef>
                        <a:spcAft>
                          <a:spcPts val="0"/>
                        </a:spcAft>
                        <a:buClrTx/>
                        <a:buSzPts val="1400"/>
                        <a:buFont typeface="Arial"/>
                        <a:buChar char="•"/>
                      </a:pPr>
                      <a:r>
                        <a:rPr lang="en-US" sz="1400" kern="1200" dirty="0">
                          <a:solidFill>
                            <a:srgbClr val="003B57"/>
                          </a:solidFill>
                          <a:effectLst/>
                        </a:rPr>
                        <a:t>Social capital stock measures </a:t>
                      </a:r>
                      <a:endParaRPr lang="en-US" sz="1400"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stock objective measures </a:t>
                      </a: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stock distributional measures </a:t>
                      </a:r>
                      <a:endParaRPr lang="en-GB" dirty="0">
                        <a:effectLst/>
                      </a:endParaRPr>
                    </a:p>
                    <a:p>
                      <a:pPr marL="0" algn="l" rtl="0" eaLnBrk="1" fontAlgn="base" latinLnBrk="0" hangingPunct="1">
                        <a:spcBef>
                          <a:spcPts val="0"/>
                        </a:spcBef>
                        <a:spcAft>
                          <a:spcPts val="0"/>
                        </a:spcAft>
                      </a:pPr>
                      <a:endParaRPr lang="en-GB" dirty="0">
                        <a:effectLst/>
                      </a:endParaRPr>
                    </a:p>
                  </a:txBody>
                  <a:tcPr marL="0" marR="0" marT="0" marB="0" anchor="ctr"/>
                </a:tc>
                <a:tc>
                  <a:txBody>
                    <a:bodyPr/>
                    <a:lstStyle/>
                    <a:p>
                      <a:pPr marL="0" algn="l" rtl="0" eaLnBrk="1" fontAlgn="base" latinLnBrk="0" hangingPunct="1">
                        <a:spcBef>
                          <a:spcPts val="0"/>
                        </a:spcBef>
                        <a:spcAft>
                          <a:spcPts val="0"/>
                        </a:spcAft>
                      </a:pPr>
                      <a:r>
                        <a:rPr lang="en-GB" sz="1400" kern="1200" dirty="0">
                          <a:solidFill>
                            <a:srgbClr val="003B57"/>
                          </a:solidFill>
                          <a:effectLst/>
                        </a:rPr>
                        <a:t>Social, economic and environmental stock distributional measures </a:t>
                      </a:r>
                      <a:endParaRPr lang="en-GB" dirty="0">
                        <a:effectLst/>
                      </a:endParaRPr>
                    </a:p>
                    <a:p>
                      <a:pPr marL="0" algn="l" rtl="0" eaLnBrk="1" fontAlgn="base" latinLnBrk="0" hangingPunct="1">
                        <a:spcBef>
                          <a:spcPts val="0"/>
                        </a:spcBef>
                        <a:spcAft>
                          <a:spcPts val="0"/>
                        </a:spcAft>
                      </a:pPr>
                      <a:endParaRPr lang="en-GB" dirty="0">
                        <a:effectLst/>
                      </a:endParaRPr>
                    </a:p>
                  </a:txBody>
                  <a:tcPr marL="0" marR="0" marT="0" marB="0" anchor="ctr"/>
                </a:tc>
                <a:extLst>
                  <a:ext uri="{0D108BD9-81ED-4DB2-BD59-A6C34878D82A}">
                    <a16:rowId xmlns:a16="http://schemas.microsoft.com/office/drawing/2014/main" val="1440787199"/>
                  </a:ext>
                </a:extLst>
              </a:tr>
              <a:tr h="177038">
                <a:tc>
                  <a:txBody>
                    <a:bodyPr/>
                    <a:lstStyle/>
                    <a:p>
                      <a:pPr marL="0" algn="l" rtl="0" eaLnBrk="1" fontAlgn="base" latinLnBrk="0" hangingPunct="1">
                        <a:spcBef>
                          <a:spcPts val="0"/>
                        </a:spcBef>
                        <a:spcAft>
                          <a:spcPts val="0"/>
                        </a:spcAft>
                      </a:pPr>
                      <a:endParaRPr lang="en-CA" b="1" dirty="0">
                        <a:effectLst/>
                      </a:endParaRPr>
                    </a:p>
                  </a:txBody>
                  <a:tcPr marL="0" marR="0" marT="0" marB="0" anchor="ctr"/>
                </a:tc>
                <a:tc>
                  <a:txBody>
                    <a:bodyPr/>
                    <a:lstStyle/>
                    <a:p>
                      <a:pPr marL="285750" indent="-285750" algn="l" rtl="0" eaLnBrk="1" fontAlgn="base" latinLnBrk="0" hangingPunct="1">
                        <a:spcBef>
                          <a:spcPts val="0"/>
                        </a:spcBef>
                        <a:spcAft>
                          <a:spcPts val="0"/>
                        </a:spcAft>
                        <a:buFont typeface="Arial"/>
                        <a:buChar char="•"/>
                      </a:pPr>
                      <a:endParaRPr lang="en-CA">
                        <a:effectLst/>
                      </a:endParaRPr>
                    </a:p>
                  </a:txBody>
                  <a:tcPr marL="0" marR="0" marT="0" marB="0" anchor="ctr"/>
                </a:tc>
                <a:tc>
                  <a:txBody>
                    <a:bodyPr/>
                    <a:lstStyle/>
                    <a:p>
                      <a:pPr marL="0" algn="l" rtl="0" eaLnBrk="1" fontAlgn="base" latinLnBrk="0" hangingPunct="1">
                        <a:spcBef>
                          <a:spcPts val="0"/>
                        </a:spcBef>
                        <a:spcAft>
                          <a:spcPts val="0"/>
                        </a:spcAft>
                      </a:pPr>
                      <a:endParaRPr lang="en-CA">
                        <a:effectLst/>
                      </a:endParaRPr>
                    </a:p>
                  </a:txBody>
                  <a:tcPr marL="0" marR="0" marT="0" marB="0" anchor="ctr"/>
                </a:tc>
                <a:tc>
                  <a:txBody>
                    <a:bodyPr/>
                    <a:lstStyle/>
                    <a:p>
                      <a:pPr marL="0" algn="l" rtl="0" eaLnBrk="1" fontAlgn="base" latinLnBrk="0" hangingPunct="1">
                        <a:spcBef>
                          <a:spcPts val="0"/>
                        </a:spcBef>
                        <a:spcAft>
                          <a:spcPts val="0"/>
                        </a:spcAft>
                      </a:pPr>
                      <a:endParaRPr lang="en-CA">
                        <a:effectLst/>
                      </a:endParaRPr>
                    </a:p>
                  </a:txBody>
                  <a:tcPr marL="0" marR="0" marT="0" marB="0" anchor="ctr"/>
                </a:tc>
                <a:tc>
                  <a:txBody>
                    <a:bodyPr/>
                    <a:lstStyle/>
                    <a:p>
                      <a:pPr marL="0" algn="l" rtl="0" eaLnBrk="1" fontAlgn="base" latinLnBrk="0" hangingPunct="1">
                        <a:spcBef>
                          <a:spcPts val="0"/>
                        </a:spcBef>
                        <a:spcAft>
                          <a:spcPts val="0"/>
                        </a:spcAft>
                      </a:pPr>
                      <a:endParaRPr lang="en-CA">
                        <a:effectLst/>
                      </a:endParaRPr>
                    </a:p>
                  </a:txBody>
                  <a:tcPr marL="0" marR="0" marT="0" marB="0" anchor="ctr"/>
                </a:tc>
                <a:extLst>
                  <a:ext uri="{0D108BD9-81ED-4DB2-BD59-A6C34878D82A}">
                    <a16:rowId xmlns:a16="http://schemas.microsoft.com/office/drawing/2014/main" val="139568259"/>
                  </a:ext>
                </a:extLst>
              </a:tr>
              <a:tr h="866648">
                <a:tc>
                  <a:txBody>
                    <a:bodyPr/>
                    <a:lstStyle/>
                    <a:p>
                      <a:pPr marL="0" algn="l" rtl="0" eaLnBrk="1" fontAlgn="base" latinLnBrk="0" hangingPunct="1">
                        <a:spcBef>
                          <a:spcPts val="0"/>
                        </a:spcBef>
                        <a:spcAft>
                          <a:spcPts val="0"/>
                        </a:spcAft>
                      </a:pPr>
                      <a:r>
                        <a:rPr lang="en-US" sz="1400" b="1" kern="1200" dirty="0">
                          <a:solidFill>
                            <a:srgbClr val="003B57"/>
                          </a:solidFill>
                          <a:effectLst/>
                        </a:rPr>
                        <a:t>Potential key data-frames </a:t>
                      </a:r>
                      <a:endParaRPr lang="en-US" b="1" dirty="0">
                        <a:effectLst/>
                      </a:endParaRPr>
                    </a:p>
                  </a:txBody>
                  <a:tcPr marL="0" marR="0" marT="0" marB="0" anchor="ctr"/>
                </a:tc>
                <a:tc>
                  <a:txBody>
                    <a:bodyPr/>
                    <a:lstStyle/>
                    <a:p>
                      <a:pPr marL="285750" indent="-285750" algn="l" rtl="0" eaLnBrk="1" fontAlgn="base" latinLnBrk="0" hangingPunct="1">
                        <a:spcBef>
                          <a:spcPts val="0"/>
                        </a:spcBef>
                        <a:spcAft>
                          <a:spcPts val="0"/>
                        </a:spcAft>
                        <a:buClrTx/>
                        <a:buSzPts val="1400"/>
                        <a:buFont typeface="Arial"/>
                        <a:buChar char="•"/>
                      </a:pPr>
                      <a:r>
                        <a:rPr lang="en-US" sz="1400" i="1" kern="1200" dirty="0">
                          <a:solidFill>
                            <a:srgbClr val="003B57"/>
                          </a:solidFill>
                          <a:effectLst/>
                        </a:rPr>
                        <a:t>Social statistics </a:t>
                      </a:r>
                      <a:endParaRPr lang="en-US" sz="1400" i="1">
                        <a:effectLst/>
                      </a:endParaRPr>
                    </a:p>
                  </a:txBody>
                  <a:tcPr marL="0" marR="0" marT="0" marB="0" anchor="ctr"/>
                </a:tc>
                <a:tc>
                  <a:txBody>
                    <a:bodyPr/>
                    <a:lstStyle/>
                    <a:p>
                      <a:pPr marL="285750" indent="-285750" algn="l" rtl="0" eaLnBrk="1" fontAlgn="base" latinLnBrk="0" hangingPunct="1">
                        <a:spcBef>
                          <a:spcPts val="0"/>
                        </a:spcBef>
                        <a:spcAft>
                          <a:spcPts val="0"/>
                        </a:spcAft>
                        <a:buClrTx/>
                        <a:buSzPts val="1400"/>
                        <a:buFont typeface="Arial"/>
                        <a:buChar char="•"/>
                      </a:pPr>
                      <a:r>
                        <a:rPr lang="en-GB" sz="1400" i="1" kern="1200" dirty="0">
                          <a:solidFill>
                            <a:srgbClr val="003B57"/>
                          </a:solidFill>
                          <a:effectLst/>
                        </a:rPr>
                        <a:t>Social &amp; Demographic Statistics </a:t>
                      </a:r>
                      <a:endParaRPr lang="en-GB" sz="1400" i="1">
                        <a:effectLst/>
                      </a:endParaRPr>
                    </a:p>
                    <a:p>
                      <a:pPr marL="285750" indent="-285750" algn="l" rtl="0" eaLnBrk="1" fontAlgn="base" latinLnBrk="0" hangingPunct="1">
                        <a:spcBef>
                          <a:spcPts val="0"/>
                        </a:spcBef>
                        <a:spcAft>
                          <a:spcPts val="0"/>
                        </a:spcAft>
                        <a:buFont typeface="Arial"/>
                        <a:buChar char="•"/>
                      </a:pPr>
                      <a:r>
                        <a:rPr lang="en-GB" sz="1400" i="1" kern="1200" dirty="0">
                          <a:solidFill>
                            <a:srgbClr val="003B57"/>
                          </a:solidFill>
                          <a:effectLst/>
                        </a:rPr>
                        <a:t>SNA </a:t>
                      </a:r>
                      <a:endParaRPr lang="en-GB" i="1">
                        <a:effectLst/>
                      </a:endParaRPr>
                    </a:p>
                    <a:p>
                      <a:pPr marL="285750" indent="-285750" algn="l" rtl="0" eaLnBrk="1" fontAlgn="base" latinLnBrk="0" hangingPunct="1">
                        <a:spcBef>
                          <a:spcPts val="0"/>
                        </a:spcBef>
                        <a:spcAft>
                          <a:spcPts val="0"/>
                        </a:spcAft>
                        <a:buFont typeface="Arial"/>
                        <a:buChar char="•"/>
                      </a:pPr>
                      <a:r>
                        <a:rPr lang="en-GB" sz="1400" i="1" kern="1200" dirty="0">
                          <a:solidFill>
                            <a:srgbClr val="003B57"/>
                          </a:solidFill>
                          <a:effectLst/>
                        </a:rPr>
                        <a:t>SEEA </a:t>
                      </a:r>
                      <a:endParaRPr lang="en-GB" i="1">
                        <a:effectLst/>
                      </a:endParaRPr>
                    </a:p>
                  </a:txBody>
                  <a:tcPr marL="0" marR="0" marT="0" marB="0" anchor="ctr"/>
                </a:tc>
                <a:tc>
                  <a:txBody>
                    <a:bodyPr/>
                    <a:lstStyle/>
                    <a:p>
                      <a:pPr marL="0" indent="0" algn="l" rtl="0" eaLnBrk="1" fontAlgn="base" latinLnBrk="0" hangingPunct="1">
                        <a:spcBef>
                          <a:spcPts val="0"/>
                        </a:spcBef>
                        <a:spcAft>
                          <a:spcPts val="0"/>
                        </a:spcAft>
                        <a:buClrTx/>
                        <a:buSzPts val="1400"/>
                        <a:buFont typeface="Arial" panose="020B0604020202020204" pitchFamily="34" charset="0"/>
                        <a:buChar char="•"/>
                      </a:pPr>
                      <a:r>
                        <a:rPr lang="en-GB" sz="1400" i="1" kern="1200" dirty="0">
                          <a:solidFill>
                            <a:srgbClr val="003B57"/>
                          </a:solidFill>
                          <a:effectLst/>
                        </a:rPr>
                        <a:t>Social and Demographic Statistics </a:t>
                      </a:r>
                      <a:endParaRPr lang="en-GB" sz="1400" i="1">
                        <a:effectLst/>
                      </a:endParaRPr>
                    </a:p>
                    <a:p>
                      <a:pPr marL="0" lvl="0" algn="l" rtl="0">
                        <a:spcBef>
                          <a:spcPts val="0"/>
                        </a:spcBef>
                        <a:spcAft>
                          <a:spcPts val="0"/>
                        </a:spcAft>
                        <a:buNone/>
                      </a:pPr>
                      <a:r>
                        <a:rPr lang="en-GB" sz="1400" i="1" kern="1200" dirty="0">
                          <a:solidFill>
                            <a:srgbClr val="003B57"/>
                          </a:solidFill>
                          <a:effectLst/>
                        </a:rPr>
                        <a:t>SNA </a:t>
                      </a:r>
                      <a:endParaRPr lang="en-GB" i="1">
                        <a:effectLst/>
                      </a:endParaRPr>
                    </a:p>
                    <a:p>
                      <a:pPr marL="0" lvl="0" algn="l" rtl="0">
                        <a:spcBef>
                          <a:spcPts val="0"/>
                        </a:spcBef>
                        <a:spcAft>
                          <a:spcPts val="0"/>
                        </a:spcAft>
                        <a:buNone/>
                      </a:pPr>
                      <a:r>
                        <a:rPr lang="en-GB" sz="1400" i="1" kern="1200" dirty="0">
                          <a:solidFill>
                            <a:srgbClr val="003B57"/>
                          </a:solidFill>
                          <a:effectLst/>
                        </a:rPr>
                        <a:t>SEEA </a:t>
                      </a:r>
                      <a:endParaRPr lang="en-GB" i="1">
                        <a:effectLst/>
                      </a:endParaRPr>
                    </a:p>
                  </a:txBody>
                  <a:tcPr marL="0" marR="0" marT="0" marB="0" anchor="ctr"/>
                </a:tc>
                <a:tc>
                  <a:txBody>
                    <a:bodyPr/>
                    <a:lstStyle/>
                    <a:p>
                      <a:pPr marL="0" indent="0" algn="l" rtl="0" eaLnBrk="1" fontAlgn="base" latinLnBrk="0" hangingPunct="1">
                        <a:spcBef>
                          <a:spcPts val="0"/>
                        </a:spcBef>
                        <a:spcAft>
                          <a:spcPts val="0"/>
                        </a:spcAft>
                        <a:buClrTx/>
                        <a:buSzPts val="1400"/>
                        <a:buFont typeface="Arial" panose="020B0604020202020204" pitchFamily="34" charset="0"/>
                        <a:buChar char="•"/>
                      </a:pPr>
                      <a:r>
                        <a:rPr lang="en-GB" sz="1400" i="1" kern="1200" dirty="0">
                          <a:solidFill>
                            <a:srgbClr val="003B57"/>
                          </a:solidFill>
                          <a:effectLst/>
                        </a:rPr>
                        <a:t>Social and Demographic Statistics</a:t>
                      </a:r>
                      <a:endParaRPr lang="en-GB" sz="1400" i="1" dirty="0">
                        <a:effectLst/>
                      </a:endParaRPr>
                    </a:p>
                    <a:p>
                      <a:pPr marL="0" lvl="0" algn="l" rtl="0">
                        <a:spcBef>
                          <a:spcPts val="0"/>
                        </a:spcBef>
                        <a:spcAft>
                          <a:spcPts val="0"/>
                        </a:spcAft>
                        <a:buNone/>
                      </a:pPr>
                      <a:r>
                        <a:rPr lang="en-GB" sz="1400" i="1" kern="1200" dirty="0">
                          <a:solidFill>
                            <a:srgbClr val="003B57"/>
                          </a:solidFill>
                          <a:effectLst/>
                        </a:rPr>
                        <a:t>SNA </a:t>
                      </a:r>
                      <a:endParaRPr lang="en-GB" i="1" dirty="0">
                        <a:effectLst/>
                      </a:endParaRPr>
                    </a:p>
                    <a:p>
                      <a:pPr marL="0" lvl="0" algn="l" rtl="0">
                        <a:spcBef>
                          <a:spcPts val="0"/>
                        </a:spcBef>
                        <a:spcAft>
                          <a:spcPts val="0"/>
                        </a:spcAft>
                        <a:buNone/>
                      </a:pPr>
                      <a:r>
                        <a:rPr lang="en-GB" sz="1400" i="1" kern="1200" dirty="0">
                          <a:solidFill>
                            <a:srgbClr val="003B57"/>
                          </a:solidFill>
                          <a:effectLst/>
                        </a:rPr>
                        <a:t>SEEA </a:t>
                      </a:r>
                      <a:endParaRPr lang="en-GB" i="1" dirty="0">
                        <a:effectLst/>
                      </a:endParaRPr>
                    </a:p>
                  </a:txBody>
                  <a:tcPr marL="0" marR="0" marT="0" marB="0" anchor="ctr"/>
                </a:tc>
                <a:extLst>
                  <a:ext uri="{0D108BD9-81ED-4DB2-BD59-A6C34878D82A}">
                    <a16:rowId xmlns:a16="http://schemas.microsoft.com/office/drawing/2014/main" val="1282799078"/>
                  </a:ext>
                </a:extLst>
              </a:tr>
            </a:tbl>
          </a:graphicData>
        </a:graphic>
      </p:graphicFrame>
      <p:pic>
        <p:nvPicPr>
          <p:cNvPr id="9" name="Picture 8" descr="A blue text on a black background&#10;&#10;Description automatically generated">
            <a:extLst>
              <a:ext uri="{FF2B5EF4-FFF2-40B4-BE49-F238E27FC236}">
                <a16:creationId xmlns:a16="http://schemas.microsoft.com/office/drawing/2014/main" id="{0F925020-3E9D-16CF-0D72-761B7673688B}"/>
              </a:ext>
            </a:extLst>
          </p:cNvPr>
          <p:cNvPicPr>
            <a:picLocks noChangeAspect="1"/>
          </p:cNvPicPr>
          <p:nvPr/>
        </p:nvPicPr>
        <p:blipFill>
          <a:blip r:embed="rId2"/>
          <a:stretch>
            <a:fillRect/>
          </a:stretch>
        </p:blipFill>
        <p:spPr>
          <a:xfrm>
            <a:off x="85725" y="56212"/>
            <a:ext cx="12192000" cy="973427"/>
          </a:xfrm>
          <a:prstGeom prst="rect">
            <a:avLst/>
          </a:prstGeom>
        </p:spPr>
      </p:pic>
      <p:pic>
        <p:nvPicPr>
          <p:cNvPr id="10" name="Picture 9" descr="A circular sign with text&#10;&#10;Description automatically generated">
            <a:extLst>
              <a:ext uri="{FF2B5EF4-FFF2-40B4-BE49-F238E27FC236}">
                <a16:creationId xmlns:a16="http://schemas.microsoft.com/office/drawing/2014/main" id="{4F8171C0-1947-7E18-E774-B78E02A219E0}"/>
              </a:ext>
            </a:extLst>
          </p:cNvPr>
          <p:cNvPicPr>
            <a:picLocks noChangeAspect="1"/>
          </p:cNvPicPr>
          <p:nvPr/>
        </p:nvPicPr>
        <p:blipFill>
          <a:blip r:embed="rId3"/>
          <a:stretch>
            <a:fillRect/>
          </a:stretch>
        </p:blipFill>
        <p:spPr>
          <a:xfrm>
            <a:off x="9863138" y="252413"/>
            <a:ext cx="2143125" cy="2181225"/>
          </a:xfrm>
          <a:prstGeom prst="rect">
            <a:avLst/>
          </a:prstGeom>
        </p:spPr>
      </p:pic>
      <p:pic>
        <p:nvPicPr>
          <p:cNvPr id="11" name="Picture 10" descr="A screen shot of a computer screen&#10;&#10;Description automatically generated">
            <a:extLst>
              <a:ext uri="{FF2B5EF4-FFF2-40B4-BE49-F238E27FC236}">
                <a16:creationId xmlns:a16="http://schemas.microsoft.com/office/drawing/2014/main" id="{647E4818-600A-7F6A-EE5A-F70D834A7063}"/>
              </a:ext>
            </a:extLst>
          </p:cNvPr>
          <p:cNvPicPr>
            <a:picLocks noChangeAspect="1"/>
          </p:cNvPicPr>
          <p:nvPr/>
        </p:nvPicPr>
        <p:blipFill>
          <a:blip r:embed="rId4"/>
          <a:stretch>
            <a:fillRect/>
          </a:stretch>
        </p:blipFill>
        <p:spPr>
          <a:xfrm>
            <a:off x="9861206" y="3426939"/>
            <a:ext cx="2141324" cy="1612044"/>
          </a:xfrm>
          <a:prstGeom prst="rect">
            <a:avLst/>
          </a:prstGeom>
        </p:spPr>
      </p:pic>
    </p:spTree>
    <p:extLst>
      <p:ext uri="{BB962C8B-B14F-4D97-AF65-F5344CB8AC3E}">
        <p14:creationId xmlns:p14="http://schemas.microsoft.com/office/powerpoint/2010/main" val="1926045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F82B4-4EB0-2D1C-FBF4-D8C17B3FB6DA}"/>
              </a:ext>
            </a:extLst>
          </p:cNvPr>
          <p:cNvSpPr>
            <a:spLocks noGrp="1"/>
          </p:cNvSpPr>
          <p:nvPr>
            <p:ph type="title"/>
          </p:nvPr>
        </p:nvSpPr>
        <p:spPr>
          <a:xfrm>
            <a:off x="719189" y="42968"/>
            <a:ext cx="10515600" cy="1325563"/>
          </a:xfrm>
        </p:spPr>
        <p:txBody>
          <a:bodyPr>
            <a:normAutofit/>
          </a:bodyPr>
          <a:lstStyle/>
          <a:p>
            <a:r>
              <a:rPr lang="en-US" sz="3600" dirty="0">
                <a:ea typeface="Lato"/>
                <a:cs typeface="Lato"/>
              </a:rPr>
              <a:t>Friends of the Chair of </a:t>
            </a:r>
            <a:br>
              <a:rPr lang="en-US" sz="3600" dirty="0">
                <a:ea typeface="Lato"/>
                <a:cs typeface="Lato"/>
              </a:rPr>
            </a:br>
            <a:r>
              <a:rPr lang="en-US" sz="3600" dirty="0">
                <a:ea typeface="Lato"/>
                <a:cs typeface="Lato"/>
              </a:rPr>
              <a:t>Social and Demographic Statistics</a:t>
            </a:r>
          </a:p>
        </p:txBody>
      </p:sp>
      <p:sp>
        <p:nvSpPr>
          <p:cNvPr id="4" name="Slide Number Placeholder 3">
            <a:extLst>
              <a:ext uri="{FF2B5EF4-FFF2-40B4-BE49-F238E27FC236}">
                <a16:creationId xmlns:a16="http://schemas.microsoft.com/office/drawing/2014/main" id="{E0C9F95B-FD05-D71E-5D32-130C926E2029}"/>
              </a:ext>
            </a:extLst>
          </p:cNvPr>
          <p:cNvSpPr>
            <a:spLocks noGrp="1"/>
          </p:cNvSpPr>
          <p:nvPr>
            <p:ph type="sldNum" sz="quarter" idx="12"/>
          </p:nvPr>
        </p:nvSpPr>
        <p:spPr/>
        <p:txBody>
          <a:bodyPr/>
          <a:lstStyle/>
          <a:p>
            <a:fld id="{D65588F7-12D2-4BB6-A26C-BD62DCD3EFB9}" type="slidenum">
              <a:rPr lang="en-CA" smtClean="0"/>
              <a:t>24</a:t>
            </a:fld>
            <a:endParaRPr lang="en-CA"/>
          </a:p>
        </p:txBody>
      </p:sp>
      <p:sp>
        <p:nvSpPr>
          <p:cNvPr id="5" name="Rounded Rectangle 6">
            <a:extLst>
              <a:ext uri="{FF2B5EF4-FFF2-40B4-BE49-F238E27FC236}">
                <a16:creationId xmlns:a16="http://schemas.microsoft.com/office/drawing/2014/main" id="{A2B41FC2-CD47-9CC4-9952-3DC299B21A0F}"/>
              </a:ext>
            </a:extLst>
          </p:cNvPr>
          <p:cNvSpPr/>
          <p:nvPr/>
        </p:nvSpPr>
        <p:spPr>
          <a:xfrm>
            <a:off x="1824318" y="3858785"/>
            <a:ext cx="8543364" cy="2093975"/>
          </a:xfrm>
          <a:prstGeom prst="roundRect">
            <a:avLst>
              <a:gd name="adj" fmla="val 2582"/>
            </a:avLst>
          </a:prstGeom>
          <a:solidFill>
            <a:srgbClr val="50BC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657350" lvl="3" indent="-285750">
              <a:buFont typeface="Arial" panose="020B0604020202020204" pitchFamily="34" charset="0"/>
              <a:buChar char="•"/>
            </a:pPr>
            <a:r>
              <a:rPr lang="en-US" sz="1600">
                <a:ea typeface="Roboto" panose="02000000000000000000" pitchFamily="2" charset="0"/>
              </a:rPr>
              <a:t>Lack of an overarching </a:t>
            </a:r>
            <a:r>
              <a:rPr lang="en-US" sz="1600" b="1">
                <a:ea typeface="Roboto" panose="02000000000000000000" pitchFamily="2" charset="0"/>
              </a:rPr>
              <a:t>conceptual framework</a:t>
            </a:r>
          </a:p>
          <a:p>
            <a:pPr marL="1657350" lvl="3" indent="-285750">
              <a:buFont typeface="Arial" panose="020B0604020202020204" pitchFamily="34" charset="0"/>
              <a:buChar char="•"/>
            </a:pPr>
            <a:r>
              <a:rPr lang="en-US" sz="1600">
                <a:ea typeface="Roboto" panose="02000000000000000000" pitchFamily="2" charset="0"/>
              </a:rPr>
              <a:t>Difficulty of </a:t>
            </a:r>
            <a:r>
              <a:rPr lang="en-US" sz="1600" b="1">
                <a:ea typeface="Roboto" panose="02000000000000000000" pitchFamily="2" charset="0"/>
              </a:rPr>
              <a:t>modeling social phenomena</a:t>
            </a:r>
          </a:p>
          <a:p>
            <a:pPr marL="1657350" lvl="3" indent="-285750">
              <a:buFont typeface="Arial" panose="020B0604020202020204" pitchFamily="34" charset="0"/>
              <a:buChar char="•"/>
            </a:pPr>
            <a:r>
              <a:rPr lang="en-US" sz="1600">
                <a:ea typeface="Roboto" panose="02000000000000000000" pitchFamily="2" charset="0"/>
              </a:rPr>
              <a:t>Growing demand for data </a:t>
            </a:r>
            <a:r>
              <a:rPr lang="en-US" sz="1600" b="1">
                <a:ea typeface="Roboto" panose="02000000000000000000" pitchFamily="2" charset="0"/>
              </a:rPr>
              <a:t>disaggregation and timeliness</a:t>
            </a:r>
          </a:p>
          <a:p>
            <a:pPr marL="1657350" lvl="3" indent="-285750">
              <a:buFont typeface="Arial" panose="020B0604020202020204" pitchFamily="34" charset="0"/>
              <a:buChar char="•"/>
            </a:pPr>
            <a:r>
              <a:rPr lang="en-US" sz="1600">
                <a:ea typeface="Roboto" panose="02000000000000000000" pitchFamily="2" charset="0"/>
              </a:rPr>
              <a:t>Declining </a:t>
            </a:r>
            <a:r>
              <a:rPr lang="en-US" sz="1600" b="1">
                <a:ea typeface="Roboto" panose="02000000000000000000" pitchFamily="2" charset="0"/>
              </a:rPr>
              <a:t>response rates </a:t>
            </a:r>
            <a:r>
              <a:rPr lang="en-US" sz="1600">
                <a:ea typeface="Roboto" panose="02000000000000000000" pitchFamily="2" charset="0"/>
              </a:rPr>
              <a:t>and rising survey costs</a:t>
            </a:r>
          </a:p>
          <a:p>
            <a:pPr marL="1657350" lvl="3" indent="-285750">
              <a:buFont typeface="Arial" panose="020B0604020202020204" pitchFamily="34" charset="0"/>
              <a:buChar char="•"/>
            </a:pPr>
            <a:r>
              <a:rPr lang="en-US" sz="1600">
                <a:ea typeface="Roboto" panose="02000000000000000000" pitchFamily="2" charset="0"/>
              </a:rPr>
              <a:t>Tight </a:t>
            </a:r>
            <a:r>
              <a:rPr lang="en-US" sz="1600" b="1">
                <a:ea typeface="Roboto" panose="02000000000000000000" pitchFamily="2" charset="0"/>
              </a:rPr>
              <a:t>fiscal environments</a:t>
            </a:r>
          </a:p>
          <a:p>
            <a:pPr marL="1657350" lvl="3" indent="-285750">
              <a:buFont typeface="Arial" panose="020B0604020202020204" pitchFamily="34" charset="0"/>
              <a:buChar char="•"/>
            </a:pPr>
            <a:r>
              <a:rPr lang="en-US" sz="1600">
                <a:ea typeface="Roboto" panose="02000000000000000000" pitchFamily="2" charset="0"/>
              </a:rPr>
              <a:t>Decentralized </a:t>
            </a:r>
            <a:r>
              <a:rPr lang="en-US" sz="1600" b="1">
                <a:ea typeface="Roboto" panose="02000000000000000000" pitchFamily="2" charset="0"/>
              </a:rPr>
              <a:t>statistical responsibilities</a:t>
            </a:r>
          </a:p>
          <a:p>
            <a:pPr marL="1657350" lvl="3" indent="-285750">
              <a:buFont typeface="Arial" panose="020B0604020202020204" pitchFamily="34" charset="0"/>
              <a:buChar char="•"/>
            </a:pPr>
            <a:r>
              <a:rPr lang="en-US" sz="1600">
                <a:ea typeface="Roboto" panose="02000000000000000000" pitchFamily="2" charset="0"/>
              </a:rPr>
              <a:t>Low public acceptability for </a:t>
            </a:r>
            <a:r>
              <a:rPr lang="en-US" sz="1600" b="1">
                <a:ea typeface="Roboto" panose="02000000000000000000" pitchFamily="2" charset="0"/>
              </a:rPr>
              <a:t>administrative data linkages</a:t>
            </a:r>
          </a:p>
        </p:txBody>
      </p:sp>
      <p:sp>
        <p:nvSpPr>
          <p:cNvPr id="7" name="TextBox 15">
            <a:extLst>
              <a:ext uri="{FF2B5EF4-FFF2-40B4-BE49-F238E27FC236}">
                <a16:creationId xmlns:a16="http://schemas.microsoft.com/office/drawing/2014/main" id="{5377C3B3-8FFC-F8D6-21D1-8B6871AE110E}"/>
              </a:ext>
            </a:extLst>
          </p:cNvPr>
          <p:cNvSpPr txBox="1"/>
          <p:nvPr/>
        </p:nvSpPr>
        <p:spPr>
          <a:xfrm>
            <a:off x="4438480" y="3287433"/>
            <a:ext cx="3315039" cy="523220"/>
          </a:xfrm>
          <a:prstGeom prst="rect">
            <a:avLst/>
          </a:prstGeom>
          <a:noFill/>
        </p:spPr>
        <p:txBody>
          <a:bodyPr wrap="squar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a:solidFill>
                  <a:srgbClr val="50BCE6"/>
                </a:solidFill>
                <a:latin typeface="Roboto" panose="02000000000000000000" pitchFamily="2" charset="0"/>
                <a:ea typeface="Roboto" panose="02000000000000000000" pitchFamily="2" charset="0"/>
              </a:rPr>
              <a:t>Main challenges</a:t>
            </a:r>
          </a:p>
        </p:txBody>
      </p:sp>
      <p:sp>
        <p:nvSpPr>
          <p:cNvPr id="8" name="Arrow: Notched Right 7">
            <a:extLst>
              <a:ext uri="{FF2B5EF4-FFF2-40B4-BE49-F238E27FC236}">
                <a16:creationId xmlns:a16="http://schemas.microsoft.com/office/drawing/2014/main" id="{A6C2613B-7E09-C7A4-5DF9-368B6B716C58}"/>
              </a:ext>
            </a:extLst>
          </p:cNvPr>
          <p:cNvSpPr/>
          <p:nvPr/>
        </p:nvSpPr>
        <p:spPr>
          <a:xfrm>
            <a:off x="1996467" y="1921006"/>
            <a:ext cx="5557479" cy="646331"/>
          </a:xfrm>
          <a:prstGeom prst="notchedRightArrow">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defPPr>
              <a:defRPr lang="en-US"/>
            </a:defPPr>
            <a:lvl1pPr marL="0" algn="l" defTabSz="914400" rtl="0" eaLnBrk="1" latinLnBrk="0" hangingPunct="1">
              <a:defRPr sz="1800" kern="1200">
                <a:solidFill>
                  <a:schemeClr val="dk1">
                    <a:hueOff val="0"/>
                    <a:satOff val="0"/>
                    <a:lumOff val="0"/>
                    <a:alphaOff val="0"/>
                  </a:schemeClr>
                </a:solidFill>
                <a:latin typeface="+mn-lt"/>
                <a:ea typeface="+mn-ea"/>
                <a:cs typeface="+mn-cs"/>
              </a:defRPr>
            </a:lvl1pPr>
            <a:lvl2pPr marL="457200" algn="l" defTabSz="914400" rtl="0" eaLnBrk="1" latinLnBrk="0" hangingPunct="1">
              <a:defRPr sz="1800" kern="1200">
                <a:solidFill>
                  <a:schemeClr val="dk1">
                    <a:hueOff val="0"/>
                    <a:satOff val="0"/>
                    <a:lumOff val="0"/>
                    <a:alphaOff val="0"/>
                  </a:schemeClr>
                </a:solidFill>
                <a:latin typeface="+mn-lt"/>
                <a:ea typeface="+mn-ea"/>
                <a:cs typeface="+mn-cs"/>
              </a:defRPr>
            </a:lvl2pPr>
            <a:lvl3pPr marL="914400" algn="l" defTabSz="914400" rtl="0" eaLnBrk="1" latinLnBrk="0" hangingPunct="1">
              <a:defRPr sz="1800" kern="1200">
                <a:solidFill>
                  <a:schemeClr val="dk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dk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dk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dk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dk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dk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dk1">
                    <a:hueOff val="0"/>
                    <a:satOff val="0"/>
                    <a:lumOff val="0"/>
                    <a:alphaOff val="0"/>
                  </a:schemeClr>
                </a:solidFill>
                <a:latin typeface="+mn-lt"/>
                <a:ea typeface="+mn-ea"/>
                <a:cs typeface="+mn-cs"/>
              </a:defRPr>
            </a:lvl9pPr>
          </a:lstStyle>
          <a:p>
            <a:endParaRPr lang="en-US"/>
          </a:p>
        </p:txBody>
      </p:sp>
      <p:sp>
        <p:nvSpPr>
          <p:cNvPr id="9" name="TextBox 4">
            <a:extLst>
              <a:ext uri="{FF2B5EF4-FFF2-40B4-BE49-F238E27FC236}">
                <a16:creationId xmlns:a16="http://schemas.microsoft.com/office/drawing/2014/main" id="{D052646E-4443-9732-9FB1-D6934DB3C1A8}"/>
              </a:ext>
            </a:extLst>
          </p:cNvPr>
          <p:cNvSpPr txBox="1"/>
          <p:nvPr/>
        </p:nvSpPr>
        <p:spPr>
          <a:xfrm>
            <a:off x="7489535" y="1762045"/>
            <a:ext cx="1302725" cy="64633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1800" b="1">
                <a:solidFill>
                  <a:srgbClr val="00B050"/>
                </a:solidFill>
              </a:rPr>
              <a:t>57</a:t>
            </a:r>
            <a:r>
              <a:rPr lang="en-US" sz="1800" b="1" baseline="30000">
                <a:solidFill>
                  <a:srgbClr val="00B050"/>
                </a:solidFill>
              </a:rPr>
              <a:t>th</a:t>
            </a:r>
            <a:r>
              <a:rPr lang="en-US" sz="1800" b="1">
                <a:solidFill>
                  <a:srgbClr val="00B050"/>
                </a:solidFill>
              </a:rPr>
              <a:t> session </a:t>
            </a:r>
          </a:p>
          <a:p>
            <a:pPr lvl="0" algn="ctr"/>
            <a:r>
              <a:rPr lang="en-US" sz="1800" b="1">
                <a:solidFill>
                  <a:srgbClr val="00B050"/>
                </a:solidFill>
              </a:rPr>
              <a:t>UNSC</a:t>
            </a:r>
            <a:endParaRPr lang="en-US" b="1">
              <a:solidFill>
                <a:srgbClr val="00B050"/>
              </a:solidFill>
            </a:endParaRPr>
          </a:p>
        </p:txBody>
      </p:sp>
      <p:sp>
        <p:nvSpPr>
          <p:cNvPr id="10" name="TextBox 8">
            <a:extLst>
              <a:ext uri="{FF2B5EF4-FFF2-40B4-BE49-F238E27FC236}">
                <a16:creationId xmlns:a16="http://schemas.microsoft.com/office/drawing/2014/main" id="{29B60BE8-64A0-DB38-DE0B-70052024FA37}"/>
              </a:ext>
            </a:extLst>
          </p:cNvPr>
          <p:cNvSpPr txBox="1"/>
          <p:nvPr/>
        </p:nvSpPr>
        <p:spPr>
          <a:xfrm>
            <a:off x="2086263" y="1682440"/>
            <a:ext cx="1589273"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2"/>
                </a:solidFill>
                <a:latin typeface="Calibri"/>
              </a:rPr>
              <a:t>Mar ’23- Feb ‘24</a:t>
            </a:r>
          </a:p>
        </p:txBody>
      </p:sp>
      <p:sp>
        <p:nvSpPr>
          <p:cNvPr id="11" name="TextBox 9">
            <a:extLst>
              <a:ext uri="{FF2B5EF4-FFF2-40B4-BE49-F238E27FC236}">
                <a16:creationId xmlns:a16="http://schemas.microsoft.com/office/drawing/2014/main" id="{33B53E0F-6EE8-3502-731D-C78C0530DB8F}"/>
              </a:ext>
            </a:extLst>
          </p:cNvPr>
          <p:cNvSpPr txBox="1"/>
          <p:nvPr/>
        </p:nvSpPr>
        <p:spPr>
          <a:xfrm>
            <a:off x="4312060" y="2020901"/>
            <a:ext cx="136964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alibri"/>
              </a:rPr>
              <a:t>Year 2</a:t>
            </a:r>
          </a:p>
        </p:txBody>
      </p:sp>
      <p:sp>
        <p:nvSpPr>
          <p:cNvPr id="12" name="TextBox 11">
            <a:extLst>
              <a:ext uri="{FF2B5EF4-FFF2-40B4-BE49-F238E27FC236}">
                <a16:creationId xmlns:a16="http://schemas.microsoft.com/office/drawing/2014/main" id="{C3E47BFE-0A70-6181-27DD-BE0DD7855AE7}"/>
              </a:ext>
            </a:extLst>
          </p:cNvPr>
          <p:cNvSpPr txBox="1"/>
          <p:nvPr/>
        </p:nvSpPr>
        <p:spPr>
          <a:xfrm>
            <a:off x="9190594" y="1428666"/>
            <a:ext cx="2009878" cy="1754326"/>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a:latin typeface="Roboto" panose="02000000000000000000" pitchFamily="2" charset="0"/>
                <a:ea typeface="Roboto" panose="02000000000000000000" pitchFamily="2" charset="0"/>
              </a:rPr>
              <a:t>S</a:t>
            </a:r>
            <a:r>
              <a:rPr lang="en-US" b="1">
                <a:effectLst/>
                <a:latin typeface="Roboto" panose="02000000000000000000" pitchFamily="2" charset="0"/>
                <a:ea typeface="Roboto" panose="02000000000000000000" pitchFamily="2" charset="0"/>
              </a:rPr>
              <a:t>trategic </a:t>
            </a:r>
            <a:r>
              <a:rPr lang="en-US" b="1" spc="-100">
                <a:effectLst/>
                <a:latin typeface="Roboto" panose="02000000000000000000" pitchFamily="2" charset="0"/>
                <a:ea typeface="Roboto" panose="02000000000000000000" pitchFamily="2" charset="0"/>
              </a:rPr>
              <a:t>recommendations</a:t>
            </a:r>
            <a:r>
              <a:rPr lang="en-US" b="1">
                <a:effectLst/>
                <a:latin typeface="Roboto" panose="02000000000000000000" pitchFamily="2" charset="0"/>
                <a:ea typeface="Roboto" panose="02000000000000000000" pitchFamily="2" charset="0"/>
              </a:rPr>
              <a:t> </a:t>
            </a:r>
            <a:r>
              <a:rPr lang="en-US">
                <a:effectLst/>
                <a:latin typeface="Roboto" panose="02000000000000000000" pitchFamily="2" charset="0"/>
                <a:ea typeface="Roboto" panose="02000000000000000000" pitchFamily="2" charset="0"/>
              </a:rPr>
              <a:t>for strengthened social and demographic statistics</a:t>
            </a:r>
            <a:endParaRPr lang="en-US"/>
          </a:p>
        </p:txBody>
      </p:sp>
      <p:cxnSp>
        <p:nvCxnSpPr>
          <p:cNvPr id="13" name="Straight Connector 12">
            <a:extLst>
              <a:ext uri="{FF2B5EF4-FFF2-40B4-BE49-F238E27FC236}">
                <a16:creationId xmlns:a16="http://schemas.microsoft.com/office/drawing/2014/main" id="{09ADFC0F-23AF-06BC-D2BC-61DE0409A575}"/>
              </a:ext>
            </a:extLst>
          </p:cNvPr>
          <p:cNvCxnSpPr/>
          <p:nvPr/>
        </p:nvCxnSpPr>
        <p:spPr>
          <a:xfrm>
            <a:off x="3676151" y="2106716"/>
            <a:ext cx="0" cy="253528"/>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a:extLst>
              <a:ext uri="{FF2B5EF4-FFF2-40B4-BE49-F238E27FC236}">
                <a16:creationId xmlns:a16="http://schemas.microsoft.com/office/drawing/2014/main" id="{BC6F79ED-6CC0-D526-1D57-C292CC44656A}"/>
              </a:ext>
            </a:extLst>
          </p:cNvPr>
          <p:cNvCxnSpPr/>
          <p:nvPr/>
        </p:nvCxnSpPr>
        <p:spPr>
          <a:xfrm>
            <a:off x="5709413" y="2106716"/>
            <a:ext cx="0" cy="253528"/>
          </a:xfrm>
          <a:prstGeom prst="line">
            <a:avLst/>
          </a:prstGeom>
        </p:spPr>
        <p:style>
          <a:lnRef idx="2">
            <a:schemeClr val="accent2"/>
          </a:lnRef>
          <a:fillRef idx="0">
            <a:schemeClr val="accent2"/>
          </a:fillRef>
          <a:effectRef idx="1">
            <a:schemeClr val="accent2"/>
          </a:effectRef>
          <a:fontRef idx="minor">
            <a:schemeClr val="tx1"/>
          </a:fontRef>
        </p:style>
      </p:cxnSp>
      <p:sp>
        <p:nvSpPr>
          <p:cNvPr id="15" name="TextBox 29">
            <a:extLst>
              <a:ext uri="{FF2B5EF4-FFF2-40B4-BE49-F238E27FC236}">
                <a16:creationId xmlns:a16="http://schemas.microsoft.com/office/drawing/2014/main" id="{BAD96ABC-C0E6-1A20-E58F-76FD0DD32A2D}"/>
              </a:ext>
            </a:extLst>
          </p:cNvPr>
          <p:cNvSpPr txBox="1"/>
          <p:nvPr/>
        </p:nvSpPr>
        <p:spPr>
          <a:xfrm>
            <a:off x="2404948" y="2037988"/>
            <a:ext cx="136964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alibri"/>
              </a:rPr>
              <a:t>Year 1</a:t>
            </a:r>
          </a:p>
        </p:txBody>
      </p:sp>
      <p:sp>
        <p:nvSpPr>
          <p:cNvPr id="16" name="TextBox 30">
            <a:extLst>
              <a:ext uri="{FF2B5EF4-FFF2-40B4-BE49-F238E27FC236}">
                <a16:creationId xmlns:a16="http://schemas.microsoft.com/office/drawing/2014/main" id="{254967E3-4E0B-2EB6-02A8-D314E325A352}"/>
              </a:ext>
            </a:extLst>
          </p:cNvPr>
          <p:cNvSpPr txBox="1"/>
          <p:nvPr/>
        </p:nvSpPr>
        <p:spPr>
          <a:xfrm>
            <a:off x="6104869" y="2008266"/>
            <a:ext cx="1369644" cy="40011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latin typeface="Calibri"/>
              </a:rPr>
              <a:t>Year 3</a:t>
            </a:r>
          </a:p>
        </p:txBody>
      </p:sp>
      <p:sp>
        <p:nvSpPr>
          <p:cNvPr id="17" name="TextBox 32">
            <a:extLst>
              <a:ext uri="{FF2B5EF4-FFF2-40B4-BE49-F238E27FC236}">
                <a16:creationId xmlns:a16="http://schemas.microsoft.com/office/drawing/2014/main" id="{F359FA53-47B7-9A63-FC62-463F8CF0CBED}"/>
              </a:ext>
            </a:extLst>
          </p:cNvPr>
          <p:cNvSpPr txBox="1"/>
          <p:nvPr/>
        </p:nvSpPr>
        <p:spPr>
          <a:xfrm>
            <a:off x="3916076" y="1697482"/>
            <a:ext cx="1589273"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2"/>
                </a:solidFill>
                <a:latin typeface="Calibri"/>
              </a:rPr>
              <a:t>Mar ’24- Feb ‘25</a:t>
            </a:r>
          </a:p>
        </p:txBody>
      </p:sp>
      <p:sp>
        <p:nvSpPr>
          <p:cNvPr id="18" name="TextBox 33">
            <a:extLst>
              <a:ext uri="{FF2B5EF4-FFF2-40B4-BE49-F238E27FC236}">
                <a16:creationId xmlns:a16="http://schemas.microsoft.com/office/drawing/2014/main" id="{1528FC74-9AE3-FFD0-B98D-7DD3116CD870}"/>
              </a:ext>
            </a:extLst>
          </p:cNvPr>
          <p:cNvSpPr txBox="1"/>
          <p:nvPr/>
        </p:nvSpPr>
        <p:spPr>
          <a:xfrm>
            <a:off x="5758456" y="1682440"/>
            <a:ext cx="1589273"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solidFill>
                  <a:schemeClr val="accent2"/>
                </a:solidFill>
                <a:latin typeface="Calibri"/>
              </a:rPr>
              <a:t>Mar ’25- Feb ‘26</a:t>
            </a:r>
          </a:p>
        </p:txBody>
      </p:sp>
      <p:sp>
        <p:nvSpPr>
          <p:cNvPr id="19" name="Arrow: Down 18">
            <a:extLst>
              <a:ext uri="{FF2B5EF4-FFF2-40B4-BE49-F238E27FC236}">
                <a16:creationId xmlns:a16="http://schemas.microsoft.com/office/drawing/2014/main" id="{4D376B24-84C5-8FC4-9E74-4A5401F9FBC2}"/>
              </a:ext>
            </a:extLst>
          </p:cNvPr>
          <p:cNvSpPr/>
          <p:nvPr/>
        </p:nvSpPr>
        <p:spPr>
          <a:xfrm rot="16200000">
            <a:off x="8842759" y="1994222"/>
            <a:ext cx="123317" cy="49989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CuadroTexto 3">
            <a:extLst>
              <a:ext uri="{FF2B5EF4-FFF2-40B4-BE49-F238E27FC236}">
                <a16:creationId xmlns:a16="http://schemas.microsoft.com/office/drawing/2014/main" id="{27CF181C-5AE2-37FC-0905-B2D9502FE562}"/>
              </a:ext>
            </a:extLst>
          </p:cNvPr>
          <p:cNvSpPr txBox="1"/>
          <p:nvPr/>
        </p:nvSpPr>
        <p:spPr>
          <a:xfrm>
            <a:off x="895944" y="1771815"/>
            <a:ext cx="1119577" cy="92333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r>
              <a:rPr lang="en-US" sz="1800" b="1">
                <a:solidFill>
                  <a:srgbClr val="00B050"/>
                </a:solidFill>
              </a:rPr>
              <a:t>55</a:t>
            </a:r>
            <a:r>
              <a:rPr lang="en-US" sz="1800" b="1" baseline="30000">
                <a:solidFill>
                  <a:srgbClr val="00B050"/>
                </a:solidFill>
              </a:rPr>
              <a:t>th</a:t>
            </a:r>
            <a:r>
              <a:rPr lang="en-US" sz="1800" b="1">
                <a:solidFill>
                  <a:srgbClr val="00B050"/>
                </a:solidFill>
              </a:rPr>
              <a:t> session </a:t>
            </a:r>
          </a:p>
          <a:p>
            <a:pPr lvl="0" algn="ctr"/>
            <a:r>
              <a:rPr lang="en-US" sz="1800" b="1">
                <a:solidFill>
                  <a:srgbClr val="00B050"/>
                </a:solidFill>
              </a:rPr>
              <a:t>UNSC</a:t>
            </a:r>
            <a:endParaRPr lang="en-US" b="1">
              <a:solidFill>
                <a:srgbClr val="00B050"/>
              </a:solidFill>
            </a:endParaRPr>
          </a:p>
        </p:txBody>
      </p:sp>
    </p:spTree>
    <p:extLst>
      <p:ext uri="{BB962C8B-B14F-4D97-AF65-F5344CB8AC3E}">
        <p14:creationId xmlns:p14="http://schemas.microsoft.com/office/powerpoint/2010/main" val="42071239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CAD5F-41B1-3E48-8142-2D52D722E21E}"/>
              </a:ext>
            </a:extLst>
          </p:cNvPr>
          <p:cNvSpPr>
            <a:spLocks noGrp="1"/>
          </p:cNvSpPr>
          <p:nvPr>
            <p:ph type="title"/>
          </p:nvPr>
        </p:nvSpPr>
        <p:spPr>
          <a:xfrm>
            <a:off x="838200" y="365125"/>
            <a:ext cx="10515600" cy="812385"/>
          </a:xfrm>
        </p:spPr>
        <p:txBody>
          <a:bodyPr>
            <a:normAutofit fontScale="90000"/>
          </a:bodyPr>
          <a:lstStyle/>
          <a:p>
            <a:r>
              <a:rPr lang="en-US"/>
              <a:t>Building blocks for a conceptual framework for social and demographic statistics</a:t>
            </a:r>
          </a:p>
        </p:txBody>
      </p:sp>
      <p:sp>
        <p:nvSpPr>
          <p:cNvPr id="4" name="Slide Number Placeholder 3">
            <a:extLst>
              <a:ext uri="{FF2B5EF4-FFF2-40B4-BE49-F238E27FC236}">
                <a16:creationId xmlns:a16="http://schemas.microsoft.com/office/drawing/2014/main" id="{42050699-2911-F229-9F0F-C33224F55EAC}"/>
              </a:ext>
            </a:extLst>
          </p:cNvPr>
          <p:cNvSpPr>
            <a:spLocks noGrp="1"/>
          </p:cNvSpPr>
          <p:nvPr>
            <p:ph type="sldNum" sz="quarter" idx="12"/>
          </p:nvPr>
        </p:nvSpPr>
        <p:spPr/>
        <p:txBody>
          <a:bodyPr/>
          <a:lstStyle/>
          <a:p>
            <a:fld id="{D65588F7-12D2-4BB6-A26C-BD62DCD3EFB9}" type="slidenum">
              <a:rPr lang="en-CA" smtClean="0"/>
              <a:t>25</a:t>
            </a:fld>
            <a:endParaRPr lang="en-CA"/>
          </a:p>
        </p:txBody>
      </p:sp>
      <p:sp>
        <p:nvSpPr>
          <p:cNvPr id="5" name="Rectángulo 29">
            <a:extLst>
              <a:ext uri="{FF2B5EF4-FFF2-40B4-BE49-F238E27FC236}">
                <a16:creationId xmlns:a16="http://schemas.microsoft.com/office/drawing/2014/main" id="{3D9EE5BA-7E39-7F0E-A8B3-4676D5DF0C8D}"/>
              </a:ext>
            </a:extLst>
          </p:cNvPr>
          <p:cNvSpPr/>
          <p:nvPr/>
        </p:nvSpPr>
        <p:spPr>
          <a:xfrm>
            <a:off x="5117455" y="1483694"/>
            <a:ext cx="1999681" cy="1063850"/>
          </a:xfrm>
          <a:prstGeom prst="rect">
            <a:avLst/>
          </a:prstGeom>
          <a:solidFill>
            <a:srgbClr val="50BCE6"/>
          </a:solidFill>
          <a:ln>
            <a:noFill/>
          </a:ln>
        </p:spPr>
        <p:txBody>
          <a:bodyPr spcFirstLastPara="1" wrap="square" lIns="91425" tIns="91425" rIns="91425" bIns="91425"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b="1">
                <a:solidFill>
                  <a:schemeClr val="bg1"/>
                </a:solidFill>
                <a:latin typeface="Roboto" panose="02000000000000000000" pitchFamily="2" charset="0"/>
                <a:ea typeface="Roboto" panose="02000000000000000000" pitchFamily="2" charset="0"/>
              </a:rPr>
              <a:t>OUTCOMES</a:t>
            </a:r>
          </a:p>
        </p:txBody>
      </p:sp>
      <p:sp>
        <p:nvSpPr>
          <p:cNvPr id="6" name="Rectángulo 28">
            <a:extLst>
              <a:ext uri="{FF2B5EF4-FFF2-40B4-BE49-F238E27FC236}">
                <a16:creationId xmlns:a16="http://schemas.microsoft.com/office/drawing/2014/main" id="{A4C677CC-E22D-50E5-848C-4D33BC8D7604}"/>
              </a:ext>
            </a:extLst>
          </p:cNvPr>
          <p:cNvSpPr/>
          <p:nvPr/>
        </p:nvSpPr>
        <p:spPr>
          <a:xfrm>
            <a:off x="7242159" y="2365150"/>
            <a:ext cx="1999681" cy="1063850"/>
          </a:xfrm>
          <a:prstGeom prst="rect">
            <a:avLst/>
          </a:prstGeom>
          <a:solidFill>
            <a:srgbClr val="1E4B9D"/>
          </a:solidFill>
          <a:ln>
            <a:noFill/>
          </a:ln>
        </p:spPr>
        <p:txBody>
          <a:bodyPr spcFirstLastPara="1" wrap="square" lIns="91425" tIns="91425" rIns="91425" bIns="91425"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MX">
              <a:solidFill>
                <a:schemeClr val="bg1"/>
              </a:solidFill>
              <a:latin typeface="Roboto" panose="02000000000000000000" pitchFamily="2" charset="0"/>
              <a:ea typeface="Roboto" panose="02000000000000000000" pitchFamily="2" charset="0"/>
            </a:endParaRPr>
          </a:p>
        </p:txBody>
      </p:sp>
      <p:sp>
        <p:nvSpPr>
          <p:cNvPr id="7" name="Rectángulo 27">
            <a:extLst>
              <a:ext uri="{FF2B5EF4-FFF2-40B4-BE49-F238E27FC236}">
                <a16:creationId xmlns:a16="http://schemas.microsoft.com/office/drawing/2014/main" id="{08791A2A-0E55-E7B6-A242-E6DF0E154C76}"/>
              </a:ext>
            </a:extLst>
          </p:cNvPr>
          <p:cNvSpPr/>
          <p:nvPr/>
        </p:nvSpPr>
        <p:spPr>
          <a:xfrm>
            <a:off x="9318579" y="1917434"/>
            <a:ext cx="1999681" cy="1063850"/>
          </a:xfrm>
          <a:prstGeom prst="rect">
            <a:avLst/>
          </a:prstGeom>
          <a:solidFill>
            <a:srgbClr val="50BCE6"/>
          </a:solidFill>
          <a:ln>
            <a:noFill/>
          </a:ln>
        </p:spPr>
        <p:txBody>
          <a:bodyPr spcFirstLastPara="1" wrap="square" lIns="91425" tIns="91425" rIns="91425" bIns="91425"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b="1">
                <a:solidFill>
                  <a:schemeClr val="bg1"/>
                </a:solidFill>
                <a:latin typeface="Roboto" panose="02000000000000000000" pitchFamily="2" charset="0"/>
                <a:ea typeface="Roboto" panose="02000000000000000000" pitchFamily="2" charset="0"/>
              </a:rPr>
              <a:t>TIME</a:t>
            </a:r>
          </a:p>
        </p:txBody>
      </p:sp>
      <p:sp>
        <p:nvSpPr>
          <p:cNvPr id="8" name="Rectángulo 10">
            <a:extLst>
              <a:ext uri="{FF2B5EF4-FFF2-40B4-BE49-F238E27FC236}">
                <a16:creationId xmlns:a16="http://schemas.microsoft.com/office/drawing/2014/main" id="{9B5BA3A3-C49B-7A07-F76E-06A447D94F8C}"/>
              </a:ext>
            </a:extLst>
          </p:cNvPr>
          <p:cNvSpPr/>
          <p:nvPr/>
        </p:nvSpPr>
        <p:spPr>
          <a:xfrm>
            <a:off x="2990250" y="2412775"/>
            <a:ext cx="1999681" cy="1063850"/>
          </a:xfrm>
          <a:prstGeom prst="rect">
            <a:avLst/>
          </a:prstGeom>
          <a:solidFill>
            <a:srgbClr val="1E4B9D"/>
          </a:solidFill>
          <a:ln>
            <a:noFill/>
          </a:ln>
        </p:spPr>
        <p:txBody>
          <a:bodyPr spcFirstLastPara="1" wrap="square" lIns="91425" tIns="91425" rIns="91425" bIns="91425"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s-MX">
              <a:solidFill>
                <a:schemeClr val="bg1"/>
              </a:solidFill>
              <a:latin typeface="Roboto" panose="02000000000000000000" pitchFamily="2" charset="0"/>
              <a:ea typeface="Roboto" panose="02000000000000000000" pitchFamily="2" charset="0"/>
            </a:endParaRPr>
          </a:p>
        </p:txBody>
      </p:sp>
      <p:sp>
        <p:nvSpPr>
          <p:cNvPr id="9" name="Rectángulo 9">
            <a:extLst>
              <a:ext uri="{FF2B5EF4-FFF2-40B4-BE49-F238E27FC236}">
                <a16:creationId xmlns:a16="http://schemas.microsoft.com/office/drawing/2014/main" id="{CE91A423-D32C-9C39-E697-6E973B21981D}"/>
              </a:ext>
            </a:extLst>
          </p:cNvPr>
          <p:cNvSpPr/>
          <p:nvPr/>
        </p:nvSpPr>
        <p:spPr>
          <a:xfrm>
            <a:off x="850199" y="1913290"/>
            <a:ext cx="1999681" cy="1063850"/>
          </a:xfrm>
          <a:prstGeom prst="rect">
            <a:avLst/>
          </a:prstGeom>
          <a:solidFill>
            <a:srgbClr val="50BCE6"/>
          </a:solidFill>
          <a:ln>
            <a:noFill/>
          </a:ln>
        </p:spPr>
        <p:txBody>
          <a:bodyPr spcFirstLastPara="1" wrap="square" lIns="91425" tIns="91425" rIns="91425" bIns="91425" anchor="b"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MX" sz="1600" b="1">
                <a:solidFill>
                  <a:schemeClr val="bg1"/>
                </a:solidFill>
                <a:latin typeface="Roboto" panose="02000000000000000000" pitchFamily="2" charset="0"/>
                <a:ea typeface="Roboto" panose="02000000000000000000" pitchFamily="2" charset="0"/>
              </a:rPr>
              <a:t>PEOPLE</a:t>
            </a:r>
          </a:p>
        </p:txBody>
      </p:sp>
      <p:sp>
        <p:nvSpPr>
          <p:cNvPr id="10" name="Rectangle 9">
            <a:extLst>
              <a:ext uri="{FF2B5EF4-FFF2-40B4-BE49-F238E27FC236}">
                <a16:creationId xmlns:a16="http://schemas.microsoft.com/office/drawing/2014/main" id="{CA6C3CAB-3653-CEF1-633B-94DFB7273125}"/>
              </a:ext>
            </a:extLst>
          </p:cNvPr>
          <p:cNvSpPr/>
          <p:nvPr/>
        </p:nvSpPr>
        <p:spPr>
          <a:xfrm>
            <a:off x="847996" y="2977357"/>
            <a:ext cx="2001883" cy="2427398"/>
          </a:xfrm>
          <a:prstGeom prst="rect">
            <a:avLst/>
          </a:prstGeom>
          <a:solidFill>
            <a:srgbClr val="50BCE6">
              <a:alpha val="14902"/>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Roboto" panose="02000000000000000000" pitchFamily="2" charset="0"/>
                <a:ea typeface="Roboto" panose="02000000000000000000" pitchFamily="2" charset="0"/>
              </a:rPr>
              <a:t>The fabric, object, and unit of measurement for social and demographic statistics.</a:t>
            </a:r>
          </a:p>
          <a:p>
            <a:pPr algn="ctr"/>
            <a:endParaRPr lang="en-US" sz="1200">
              <a:solidFill>
                <a:schemeClr val="tx1"/>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Population stock population flows</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Characteristics of individuals (data disaggregation</a:t>
            </a:r>
          </a:p>
          <a:p>
            <a:pPr algn="ctr"/>
            <a:r>
              <a:rPr lang="en-US" sz="1200">
                <a:solidFill>
                  <a:schemeClr val="tx2"/>
                </a:solidFill>
                <a:latin typeface="Roboto" panose="02000000000000000000" pitchFamily="2" charset="0"/>
                <a:ea typeface="Roboto" panose="02000000000000000000" pitchFamily="2" charset="0"/>
              </a:rPr>
              <a:t>and other intersectional considerations)</a:t>
            </a:r>
          </a:p>
          <a:p>
            <a:pPr algn="ctr"/>
            <a:endParaRPr lang="en-US" sz="1200">
              <a:solidFill>
                <a:schemeClr val="tx1"/>
              </a:solidFill>
              <a:latin typeface="Roboto" panose="02000000000000000000" pitchFamily="2" charset="0"/>
              <a:ea typeface="Roboto" panose="02000000000000000000" pitchFamily="2" charset="0"/>
            </a:endParaRPr>
          </a:p>
        </p:txBody>
      </p:sp>
      <p:sp>
        <p:nvSpPr>
          <p:cNvPr id="11" name="Rectangle 10">
            <a:extLst>
              <a:ext uri="{FF2B5EF4-FFF2-40B4-BE49-F238E27FC236}">
                <a16:creationId xmlns:a16="http://schemas.microsoft.com/office/drawing/2014/main" id="{F9B852A2-3C55-8FB0-6562-7FF300DB140D}"/>
              </a:ext>
            </a:extLst>
          </p:cNvPr>
          <p:cNvSpPr/>
          <p:nvPr/>
        </p:nvSpPr>
        <p:spPr>
          <a:xfrm>
            <a:off x="2993299" y="3476625"/>
            <a:ext cx="1996632" cy="1828800"/>
          </a:xfrm>
          <a:prstGeom prst="rect">
            <a:avLst/>
          </a:prstGeom>
          <a:solidFill>
            <a:srgbClr val="50BCE6">
              <a:alpha val="14902"/>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Roboto" panose="02000000000000000000" pitchFamily="2" charset="0"/>
                <a:ea typeface="Roboto" panose="02000000000000000000" pitchFamily="2" charset="0"/>
              </a:rPr>
              <a:t>Interactions between individuals which collectively build up a society.</a:t>
            </a:r>
          </a:p>
          <a:p>
            <a:pPr algn="ctr"/>
            <a:endParaRPr lang="en-US" sz="1200">
              <a:solidFill>
                <a:schemeClr val="tx1"/>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Family structures</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Social connections, </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confidence in institutions </a:t>
            </a:r>
          </a:p>
          <a:p>
            <a:pPr algn="ctr"/>
            <a:endParaRPr lang="en-US" sz="1200">
              <a:solidFill>
                <a:schemeClr val="tx1"/>
              </a:solidFill>
              <a:latin typeface="Roboto" panose="02000000000000000000" pitchFamily="2" charset="0"/>
              <a:ea typeface="Roboto" panose="02000000000000000000" pitchFamily="2" charset="0"/>
            </a:endParaRPr>
          </a:p>
        </p:txBody>
      </p:sp>
      <p:sp>
        <p:nvSpPr>
          <p:cNvPr id="12" name="Rectangle 11">
            <a:extLst>
              <a:ext uri="{FF2B5EF4-FFF2-40B4-BE49-F238E27FC236}">
                <a16:creationId xmlns:a16="http://schemas.microsoft.com/office/drawing/2014/main" id="{6790D41C-C3DD-6860-B033-A6B0827F106C}"/>
              </a:ext>
            </a:extLst>
          </p:cNvPr>
          <p:cNvSpPr/>
          <p:nvPr/>
        </p:nvSpPr>
        <p:spPr>
          <a:xfrm>
            <a:off x="5117455" y="2547543"/>
            <a:ext cx="1999681" cy="3442483"/>
          </a:xfrm>
          <a:prstGeom prst="rect">
            <a:avLst/>
          </a:prstGeom>
          <a:solidFill>
            <a:srgbClr val="50BCE6">
              <a:alpha val="14902"/>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Roboto" panose="02000000000000000000" pitchFamily="2" charset="0"/>
                <a:ea typeface="Roboto" panose="02000000000000000000" pitchFamily="2" charset="0"/>
              </a:rPr>
              <a:t>   Qualitative or compound measures to be assessed both objectively and subjectively.</a:t>
            </a:r>
          </a:p>
          <a:p>
            <a:pPr algn="ctr"/>
            <a:endParaRPr lang="en-US" sz="1200">
              <a:solidFill>
                <a:schemeClr val="tx1"/>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Objective: education, health, time use (such as unpaid work, work-life  balance and leisure), employment, income, wealth and housing, among others </a:t>
            </a:r>
            <a:endParaRPr lang="en-US" sz="1000">
              <a:solidFill>
                <a:schemeClr val="tx2"/>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endParaRPr lang="en-US" sz="1000">
              <a:solidFill>
                <a:schemeClr val="tx2"/>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Subjective: well-being, including physical and mental health, learning, sense of purpose, meaningful work</a:t>
            </a:r>
          </a:p>
          <a:p>
            <a:pPr algn="ctr"/>
            <a:endParaRPr lang="en-US" sz="1300">
              <a:solidFill>
                <a:schemeClr val="tx1"/>
              </a:solidFill>
              <a:latin typeface="Roboto" panose="02000000000000000000" pitchFamily="2" charset="0"/>
              <a:ea typeface="Roboto" panose="02000000000000000000" pitchFamily="2" charset="0"/>
            </a:endParaRPr>
          </a:p>
          <a:p>
            <a:pPr algn="ctr"/>
            <a:endParaRPr lang="en-US" sz="1300">
              <a:solidFill>
                <a:schemeClr val="tx1"/>
              </a:solidFill>
              <a:latin typeface="Roboto" panose="02000000000000000000" pitchFamily="2" charset="0"/>
              <a:ea typeface="Roboto" panose="02000000000000000000" pitchFamily="2" charset="0"/>
            </a:endParaRPr>
          </a:p>
        </p:txBody>
      </p:sp>
      <p:sp>
        <p:nvSpPr>
          <p:cNvPr id="13" name="Rectangle 12">
            <a:extLst>
              <a:ext uri="{FF2B5EF4-FFF2-40B4-BE49-F238E27FC236}">
                <a16:creationId xmlns:a16="http://schemas.microsoft.com/office/drawing/2014/main" id="{B2491B82-64CD-E07E-007C-4672E7DD171D}"/>
              </a:ext>
            </a:extLst>
          </p:cNvPr>
          <p:cNvSpPr/>
          <p:nvPr/>
        </p:nvSpPr>
        <p:spPr>
          <a:xfrm>
            <a:off x="7242158" y="3429000"/>
            <a:ext cx="1999682" cy="2145126"/>
          </a:xfrm>
          <a:prstGeom prst="rect">
            <a:avLst/>
          </a:prstGeom>
          <a:solidFill>
            <a:srgbClr val="50BCE6">
              <a:alpha val="14902"/>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Roboto" panose="02000000000000000000" pitchFamily="2" charset="0"/>
                <a:ea typeface="Roboto" panose="02000000000000000000" pitchFamily="2" charset="0"/>
              </a:rPr>
              <a:t>Geography as an element for analyzing social and demographic statistics </a:t>
            </a:r>
          </a:p>
          <a:p>
            <a:pPr algn="ctr"/>
            <a:r>
              <a:rPr lang="en-US" sz="1200">
                <a:solidFill>
                  <a:schemeClr val="tx1"/>
                </a:solidFill>
                <a:latin typeface="Roboto" panose="02000000000000000000" pitchFamily="2" charset="0"/>
                <a:ea typeface="Roboto" panose="02000000000000000000" pitchFamily="2" charset="0"/>
              </a:rPr>
              <a:t>and as a link across themes and domains.</a:t>
            </a:r>
          </a:p>
          <a:p>
            <a:pPr algn="ctr"/>
            <a:endParaRPr lang="en-US" sz="1200">
              <a:solidFill>
                <a:schemeClr val="tx1"/>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Geographic disaggregation</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Geospatial analysis</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Small-area estimation</a:t>
            </a:r>
          </a:p>
          <a:p>
            <a:pPr algn="ctr"/>
            <a:endParaRPr lang="en-US" sz="1200">
              <a:solidFill>
                <a:schemeClr val="tx1"/>
              </a:solidFill>
              <a:latin typeface="Roboto" panose="02000000000000000000" pitchFamily="2" charset="0"/>
              <a:ea typeface="Roboto" panose="02000000000000000000" pitchFamily="2" charset="0"/>
            </a:endParaRPr>
          </a:p>
          <a:p>
            <a:pPr algn="ctr"/>
            <a:endParaRPr lang="en-US" sz="1200">
              <a:solidFill>
                <a:schemeClr val="tx1"/>
              </a:solidFill>
              <a:latin typeface="Roboto" panose="02000000000000000000" pitchFamily="2" charset="0"/>
              <a:ea typeface="Roboto" panose="02000000000000000000" pitchFamily="2" charset="0"/>
            </a:endParaRPr>
          </a:p>
          <a:p>
            <a:pPr algn="ctr"/>
            <a:endParaRPr lang="en-US" sz="1300">
              <a:solidFill>
                <a:schemeClr val="tx1"/>
              </a:solidFill>
            </a:endParaRPr>
          </a:p>
        </p:txBody>
      </p:sp>
      <p:sp>
        <p:nvSpPr>
          <p:cNvPr id="14" name="Rectangle 13">
            <a:extLst>
              <a:ext uri="{FF2B5EF4-FFF2-40B4-BE49-F238E27FC236}">
                <a16:creationId xmlns:a16="http://schemas.microsoft.com/office/drawing/2014/main" id="{44A668D3-08B8-4D41-F5DB-078EC3C368CC}"/>
              </a:ext>
            </a:extLst>
          </p:cNvPr>
          <p:cNvSpPr/>
          <p:nvPr/>
        </p:nvSpPr>
        <p:spPr>
          <a:xfrm>
            <a:off x="9318579" y="2963040"/>
            <a:ext cx="1999681" cy="2344122"/>
          </a:xfrm>
          <a:prstGeom prst="rect">
            <a:avLst/>
          </a:prstGeom>
          <a:solidFill>
            <a:srgbClr val="50BCE6">
              <a:alpha val="14902"/>
            </a:srgb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200">
                <a:solidFill>
                  <a:schemeClr val="tx1"/>
                </a:solidFill>
                <a:latin typeface="Roboto" panose="02000000000000000000" pitchFamily="2" charset="0"/>
                <a:ea typeface="Roboto" panose="02000000000000000000" pitchFamily="2" charset="0"/>
              </a:rPr>
              <a:t>Time as an aid in understanding and anticipating changes in population, distribution</a:t>
            </a:r>
          </a:p>
          <a:p>
            <a:pPr algn="ctr"/>
            <a:r>
              <a:rPr lang="en-US" sz="1200">
                <a:solidFill>
                  <a:schemeClr val="tx1"/>
                </a:solidFill>
                <a:latin typeface="Roboto" panose="02000000000000000000" pitchFamily="2" charset="0"/>
                <a:ea typeface="Roboto" panose="02000000000000000000" pitchFamily="2" charset="0"/>
              </a:rPr>
              <a:t>outcomes and relationships.</a:t>
            </a:r>
          </a:p>
          <a:p>
            <a:pPr algn="ctr"/>
            <a:endParaRPr lang="en-US" sz="1200">
              <a:solidFill>
                <a:schemeClr val="tx1"/>
              </a:solidFill>
              <a:latin typeface="Roboto" panose="02000000000000000000" pitchFamily="2" charset="0"/>
              <a:ea typeface="Roboto" panose="02000000000000000000" pitchFamily="2" charset="0"/>
            </a:endParaRP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Time series to monitor progress</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Life perspectives</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Age-specific lenses </a:t>
            </a:r>
          </a:p>
          <a:p>
            <a:pPr marL="171450" indent="-171450" algn="ctr">
              <a:buFont typeface="Wingdings" panose="05000000000000000000" pitchFamily="2" charset="2"/>
              <a:buChar char="ü"/>
            </a:pPr>
            <a:r>
              <a:rPr lang="en-US" sz="1200">
                <a:solidFill>
                  <a:schemeClr val="tx2"/>
                </a:solidFill>
                <a:latin typeface="Roboto" panose="02000000000000000000" pitchFamily="2" charset="0"/>
                <a:ea typeface="Roboto" panose="02000000000000000000" pitchFamily="2" charset="0"/>
              </a:rPr>
              <a:t>Cohort-based analyses</a:t>
            </a:r>
          </a:p>
          <a:p>
            <a:pPr algn="ctr"/>
            <a:endParaRPr lang="en-US" sz="1200">
              <a:solidFill>
                <a:schemeClr val="tx1"/>
              </a:solidFill>
              <a:latin typeface="Roboto" panose="02000000000000000000" pitchFamily="2" charset="0"/>
              <a:ea typeface="Roboto" panose="02000000000000000000" pitchFamily="2" charset="0"/>
            </a:endParaRPr>
          </a:p>
        </p:txBody>
      </p:sp>
      <p:pic>
        <p:nvPicPr>
          <p:cNvPr id="15" name="Graphic 6" descr="Statistics with solid fill">
            <a:extLst>
              <a:ext uri="{FF2B5EF4-FFF2-40B4-BE49-F238E27FC236}">
                <a16:creationId xmlns:a16="http://schemas.microsoft.com/office/drawing/2014/main" id="{FDD6B0E5-3ABF-D899-A658-4B30ED0C31D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44099" y="2023201"/>
            <a:ext cx="548640" cy="548640"/>
          </a:xfrm>
          <a:prstGeom prst="rect">
            <a:avLst/>
          </a:prstGeom>
        </p:spPr>
      </p:pic>
      <p:pic>
        <p:nvPicPr>
          <p:cNvPr id="16" name="Graphic 10" descr="Users with solid fill">
            <a:extLst>
              <a:ext uri="{FF2B5EF4-FFF2-40B4-BE49-F238E27FC236}">
                <a16:creationId xmlns:a16="http://schemas.microsoft.com/office/drawing/2014/main" id="{3F472CFE-AB46-A6A9-275B-0DBB28AAB0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74617" y="2071572"/>
            <a:ext cx="548640" cy="548640"/>
          </a:xfrm>
          <a:prstGeom prst="rect">
            <a:avLst/>
          </a:prstGeom>
        </p:spPr>
      </p:pic>
      <p:pic>
        <p:nvPicPr>
          <p:cNvPr id="17" name="Graphic 7" descr="Connections with solid fill">
            <a:extLst>
              <a:ext uri="{FF2B5EF4-FFF2-40B4-BE49-F238E27FC236}">
                <a16:creationId xmlns:a16="http://schemas.microsoft.com/office/drawing/2014/main" id="{ABB12985-C092-16E8-A485-6745953D57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15770" y="2499344"/>
            <a:ext cx="548640" cy="548640"/>
          </a:xfrm>
          <a:prstGeom prst="rect">
            <a:avLst/>
          </a:prstGeom>
        </p:spPr>
      </p:pic>
      <p:pic>
        <p:nvPicPr>
          <p:cNvPr id="18" name="Picture 17" descr="Consequence, effect, experience, outcome, result icon">
            <a:extLst>
              <a:ext uri="{FF2B5EF4-FFF2-40B4-BE49-F238E27FC236}">
                <a16:creationId xmlns:a16="http://schemas.microsoft.com/office/drawing/2014/main" id="{2468CEC8-1826-413C-1336-156A73E4AF65}"/>
              </a:ext>
            </a:extLst>
          </p:cNvPr>
          <p:cNvPicPr>
            <a:picLocks noChangeAspect="1"/>
          </p:cNvPicPr>
          <p:nvPr/>
        </p:nvPicPr>
        <p:blipFill>
          <a:blip r:embed="rId9">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42975" y="1586131"/>
            <a:ext cx="548640" cy="548640"/>
          </a:xfrm>
          <a:prstGeom prst="rect">
            <a:avLst/>
          </a:prstGeom>
          <a:noFill/>
          <a:ln>
            <a:noFill/>
          </a:ln>
        </p:spPr>
      </p:pic>
      <p:pic>
        <p:nvPicPr>
          <p:cNvPr id="19" name="Graphic 9" descr="Marker with solid fill">
            <a:extLst>
              <a:ext uri="{FF2B5EF4-FFF2-40B4-BE49-F238E27FC236}">
                <a16:creationId xmlns:a16="http://schemas.microsoft.com/office/drawing/2014/main" id="{121371A9-B3CD-4A4B-DF32-8E4D2EC994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7679" y="2428500"/>
            <a:ext cx="548640" cy="548640"/>
          </a:xfrm>
          <a:prstGeom prst="rect">
            <a:avLst/>
          </a:prstGeom>
        </p:spPr>
      </p:pic>
      <p:sp>
        <p:nvSpPr>
          <p:cNvPr id="20" name="CuadroTexto 30">
            <a:extLst>
              <a:ext uri="{FF2B5EF4-FFF2-40B4-BE49-F238E27FC236}">
                <a16:creationId xmlns:a16="http://schemas.microsoft.com/office/drawing/2014/main" id="{F31AA090-04BF-82E4-6A89-F84BF8433E00}"/>
              </a:ext>
            </a:extLst>
          </p:cNvPr>
          <p:cNvSpPr txBox="1"/>
          <p:nvPr/>
        </p:nvSpPr>
        <p:spPr>
          <a:xfrm>
            <a:off x="3006977" y="3047984"/>
            <a:ext cx="167667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b="1">
                <a:solidFill>
                  <a:schemeClr val="bg1"/>
                </a:solidFill>
              </a:rPr>
              <a:t>RELATIONSHIPS</a:t>
            </a:r>
          </a:p>
        </p:txBody>
      </p:sp>
      <p:sp>
        <p:nvSpPr>
          <p:cNvPr id="21" name="CuadroTexto 31">
            <a:extLst>
              <a:ext uri="{FF2B5EF4-FFF2-40B4-BE49-F238E27FC236}">
                <a16:creationId xmlns:a16="http://schemas.microsoft.com/office/drawing/2014/main" id="{EE5F87AA-5083-0832-6E36-D61C8EE428CF}"/>
              </a:ext>
            </a:extLst>
          </p:cNvPr>
          <p:cNvSpPr txBox="1"/>
          <p:nvPr/>
        </p:nvSpPr>
        <p:spPr>
          <a:xfrm>
            <a:off x="7746539" y="2977140"/>
            <a:ext cx="88344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MX" b="1">
                <a:solidFill>
                  <a:schemeClr val="bg1"/>
                </a:solidFill>
              </a:rPr>
              <a:t>PLACES</a:t>
            </a:r>
          </a:p>
        </p:txBody>
      </p:sp>
    </p:spTree>
    <p:extLst>
      <p:ext uri="{BB962C8B-B14F-4D97-AF65-F5344CB8AC3E}">
        <p14:creationId xmlns:p14="http://schemas.microsoft.com/office/powerpoint/2010/main" val="23893529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F8942E4-C76F-0F74-0EAB-846E7BA425D1}"/>
              </a:ext>
            </a:extLst>
          </p:cNvPr>
          <p:cNvSpPr>
            <a:spLocks noGrp="1"/>
          </p:cNvSpPr>
          <p:nvPr>
            <p:ph type="sldNum" sz="quarter" idx="12"/>
          </p:nvPr>
        </p:nvSpPr>
        <p:spPr/>
        <p:txBody>
          <a:bodyPr/>
          <a:lstStyle/>
          <a:p>
            <a:fld id="{D65588F7-12D2-4BB6-A26C-BD62DCD3EFB9}" type="slidenum">
              <a:rPr lang="en-CA" smtClean="0"/>
              <a:t>26</a:t>
            </a:fld>
            <a:endParaRPr lang="en-CA"/>
          </a:p>
        </p:txBody>
      </p:sp>
      <p:sp>
        <p:nvSpPr>
          <p:cNvPr id="8" name="TextBox 51">
            <a:extLst>
              <a:ext uri="{FF2B5EF4-FFF2-40B4-BE49-F238E27FC236}">
                <a16:creationId xmlns:a16="http://schemas.microsoft.com/office/drawing/2014/main" id="{1F7F1A85-E1EE-C5E0-5ED8-B312049D0123}"/>
              </a:ext>
            </a:extLst>
          </p:cNvPr>
          <p:cNvSpPr txBox="1"/>
          <p:nvPr/>
        </p:nvSpPr>
        <p:spPr>
          <a:xfrm>
            <a:off x="10612279" y="2417725"/>
            <a:ext cx="94249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6000">
                <a:solidFill>
                  <a:schemeClr val="bg1"/>
                </a:solidFill>
                <a:latin typeface="Bahnschrift Condensed" panose="020B0502040204020203" pitchFamily="34" charset="0"/>
              </a:rPr>
              <a:t>%</a:t>
            </a:r>
          </a:p>
        </p:txBody>
      </p:sp>
      <p:sp>
        <p:nvSpPr>
          <p:cNvPr id="2" name="Title 1">
            <a:extLst>
              <a:ext uri="{FF2B5EF4-FFF2-40B4-BE49-F238E27FC236}">
                <a16:creationId xmlns:a16="http://schemas.microsoft.com/office/drawing/2014/main" id="{AD09BF09-5C12-512A-9CCB-EA943E4D32E4}"/>
              </a:ext>
            </a:extLst>
          </p:cNvPr>
          <p:cNvSpPr txBox="1">
            <a:spLocks/>
          </p:cNvSpPr>
          <p:nvPr/>
        </p:nvSpPr>
        <p:spPr>
          <a:xfrm>
            <a:off x="838200" y="706830"/>
            <a:ext cx="10515600" cy="1325563"/>
          </a:xfrm>
          <a:prstGeom prst="rect">
            <a:avLst/>
          </a:prstGeom>
        </p:spPr>
        <p:txBody>
          <a:bodyP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ctr"/>
            <a:r>
              <a:rPr lang="en-CA">
                <a:solidFill>
                  <a:srgbClr val="002060"/>
                </a:solidFill>
              </a:rPr>
              <a:t>Statistics Canada – </a:t>
            </a:r>
            <a:br>
              <a:rPr lang="en-CA">
                <a:solidFill>
                  <a:srgbClr val="002060"/>
                </a:solidFill>
              </a:rPr>
            </a:br>
            <a:r>
              <a:rPr lang="en-CA">
                <a:solidFill>
                  <a:srgbClr val="002060"/>
                </a:solidFill>
              </a:rPr>
              <a:t>Your National Statistical Agency</a:t>
            </a:r>
            <a:endParaRPr lang="en-US">
              <a:solidFill>
                <a:srgbClr val="002060"/>
              </a:solidFill>
            </a:endParaRPr>
          </a:p>
        </p:txBody>
      </p:sp>
      <p:pic>
        <p:nvPicPr>
          <p:cNvPr id="3" name="Picture 2" descr="Logo&#10;&#10;National Capital Region's Top Employers 2023">
            <a:extLst>
              <a:ext uri="{FF2B5EF4-FFF2-40B4-BE49-F238E27FC236}">
                <a16:creationId xmlns:a16="http://schemas.microsoft.com/office/drawing/2014/main" id="{8EB10D51-FAA8-F656-31B0-37C1DB6BC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826" y="2933870"/>
            <a:ext cx="1773210" cy="1768860"/>
          </a:xfrm>
          <a:prstGeom prst="rect">
            <a:avLst/>
          </a:prstGeom>
        </p:spPr>
      </p:pic>
      <p:pic>
        <p:nvPicPr>
          <p:cNvPr id="5" name="Picture 4" descr="Logo&#10;&#10;2023 Canada's best diversity employers">
            <a:extLst>
              <a:ext uri="{FF2B5EF4-FFF2-40B4-BE49-F238E27FC236}">
                <a16:creationId xmlns:a16="http://schemas.microsoft.com/office/drawing/2014/main" id="{5E684C40-B67E-870B-AA8E-9981CB17E1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030" y="3132027"/>
            <a:ext cx="1783713" cy="1405643"/>
          </a:xfrm>
          <a:prstGeom prst="rect">
            <a:avLst/>
          </a:prstGeom>
        </p:spPr>
      </p:pic>
      <p:pic>
        <p:nvPicPr>
          <p:cNvPr id="6" name="Picture 5" descr="Logo&#10;&#10;Canada's top employers for young people 2023">
            <a:extLst>
              <a:ext uri="{FF2B5EF4-FFF2-40B4-BE49-F238E27FC236}">
                <a16:creationId xmlns:a16="http://schemas.microsoft.com/office/drawing/2014/main" id="{4871F273-D39F-923B-FD1F-E71F41F51A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747" y="2864606"/>
            <a:ext cx="1914918" cy="1914919"/>
          </a:xfrm>
          <a:prstGeom prst="rect">
            <a:avLst/>
          </a:prstGeom>
        </p:spPr>
      </p:pic>
      <p:sp>
        <p:nvSpPr>
          <p:cNvPr id="18" name="TextBox 17">
            <a:extLst>
              <a:ext uri="{FF2B5EF4-FFF2-40B4-BE49-F238E27FC236}">
                <a16:creationId xmlns:a16="http://schemas.microsoft.com/office/drawing/2014/main" id="{54E52DE3-30B0-BC2E-C81F-FE0AF42F78FD}"/>
              </a:ext>
            </a:extLst>
          </p:cNvPr>
          <p:cNvSpPr txBox="1"/>
          <p:nvPr/>
        </p:nvSpPr>
        <p:spPr>
          <a:xfrm>
            <a:off x="1423447" y="5164857"/>
            <a:ext cx="8634953" cy="523220"/>
          </a:xfrm>
          <a:prstGeom prst="rect">
            <a:avLst/>
          </a:prstGeom>
          <a:noFill/>
        </p:spPr>
        <p:txBody>
          <a:bodyPr wrap="square" rtlCol="0">
            <a:spAutoFit/>
          </a:bodyPr>
          <a:lstStyle/>
          <a:p>
            <a:pPr algn="ctr"/>
            <a:r>
              <a:rPr lang="en-US" sz="2800">
                <a:solidFill>
                  <a:srgbClr val="002060"/>
                </a:solidFill>
                <a:latin typeface="Lato" panose="020F0502020204030203" pitchFamily="34" charset="0"/>
                <a:ea typeface="Lato" panose="020F0502020204030203" pitchFamily="34" charset="0"/>
                <a:cs typeface="Lato" panose="020F0502020204030203" pitchFamily="34" charset="0"/>
              </a:rPr>
              <a:t>Delivering insight through data for a better Canada</a:t>
            </a:r>
          </a:p>
        </p:txBody>
      </p:sp>
    </p:spTree>
    <p:extLst>
      <p:ext uri="{BB962C8B-B14F-4D97-AF65-F5344CB8AC3E}">
        <p14:creationId xmlns:p14="http://schemas.microsoft.com/office/powerpoint/2010/main" val="3703612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344904" y="111102"/>
            <a:ext cx="11532021" cy="958895"/>
          </a:xfrm>
        </p:spPr>
        <p:txBody>
          <a:bodyPr>
            <a:normAutofit/>
          </a:bodyPr>
          <a:lstStyle/>
          <a:p>
            <a:pPr algn="l"/>
            <a:r>
              <a:rPr lang="en-CA" sz="3400"/>
              <a:t>Statistics Canada’s Quality of Life Framework</a:t>
            </a:r>
            <a:endParaRPr lang="en-US" sz="3400"/>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3</a:t>
            </a:fld>
            <a:endParaRPr lang="en-CA"/>
          </a:p>
        </p:txBody>
      </p:sp>
      <p:pic>
        <p:nvPicPr>
          <p:cNvPr id="1026" name="Picture 2" descr="Quality of Life Hub">
            <a:extLst>
              <a:ext uri="{FF2B5EF4-FFF2-40B4-BE49-F238E27FC236}">
                <a16:creationId xmlns:a16="http://schemas.microsoft.com/office/drawing/2014/main" id="{743B8E05-B9AE-56C5-E2C4-B9616BAF5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33" y="858748"/>
            <a:ext cx="5140503" cy="51405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1DC2BD3-9B20-5778-9D9E-7B6A76A49107}"/>
              </a:ext>
            </a:extLst>
          </p:cNvPr>
          <p:cNvSpPr txBox="1"/>
          <p:nvPr/>
        </p:nvSpPr>
        <p:spPr>
          <a:xfrm>
            <a:off x="5563454" y="911456"/>
            <a:ext cx="6446041" cy="1784591"/>
          </a:xfrm>
          <a:prstGeom prst="rect">
            <a:avLst/>
          </a:prstGeom>
          <a:noFill/>
        </p:spPr>
        <p:txBody>
          <a:bodyPr wrap="square">
            <a:spAutoFit/>
          </a:bodyPr>
          <a:lstStyle/>
          <a:p>
            <a:pPr marL="342900" lvl="0" indent="-342900">
              <a:lnSpc>
                <a:spcPct val="105000"/>
              </a:lnSpc>
              <a:spcAft>
                <a:spcPts val="800"/>
              </a:spcAft>
              <a:buFont typeface="Symbol" panose="05050102010706020507" pitchFamily="18" charset="2"/>
              <a:buChar char=""/>
            </a:pPr>
            <a:r>
              <a:rPr lang="en-CA" sz="2000" b="1" dirty="0">
                <a:effectLst/>
                <a:ea typeface="Calibri" panose="020F0502020204030204" pitchFamily="34" charset="0"/>
                <a:cs typeface="Calibri" panose="020F0502020204030204" pitchFamily="34" charset="0"/>
              </a:rPr>
              <a:t>84 key indicators </a:t>
            </a:r>
            <a:r>
              <a:rPr lang="en-CA" sz="2000" dirty="0">
                <a:effectLst/>
                <a:ea typeface="Calibri" panose="020F0502020204030204" pitchFamily="34" charset="0"/>
                <a:cs typeface="Calibri" panose="020F0502020204030204" pitchFamily="34" charset="0"/>
              </a:rPr>
              <a:t>on the well-being of people in Canada, classified into five domains: </a:t>
            </a:r>
            <a:r>
              <a:rPr lang="en-CA" sz="2000" b="1" dirty="0">
                <a:effectLst/>
                <a:ea typeface="Calibri" panose="020F0502020204030204" pitchFamily="34" charset="0"/>
                <a:cs typeface="Calibri" panose="020F0502020204030204" pitchFamily="34" charset="0"/>
              </a:rPr>
              <a:t>prosperity, health, society, environment, and good governance</a:t>
            </a:r>
            <a:r>
              <a:rPr lang="en-CA" sz="2000" dirty="0">
                <a:effectLst/>
                <a:ea typeface="Calibri" panose="020F0502020204030204" pitchFamily="34" charset="0"/>
                <a:cs typeface="Calibri" panose="020F0502020204030204" pitchFamily="34" charset="0"/>
              </a:rPr>
              <a:t>. </a:t>
            </a:r>
          </a:p>
          <a:p>
            <a:pPr marL="342900" lvl="0" indent="-342900">
              <a:lnSpc>
                <a:spcPct val="105000"/>
              </a:lnSpc>
              <a:spcAft>
                <a:spcPts val="800"/>
              </a:spcAft>
              <a:buFont typeface="Symbol" panose="05050102010706020507" pitchFamily="18" charset="2"/>
              <a:buChar char=""/>
            </a:pPr>
            <a:r>
              <a:rPr lang="en-CA" sz="2000" dirty="0">
                <a:effectLst/>
                <a:ea typeface="Calibri" panose="020F0502020204030204" pitchFamily="34" charset="0"/>
                <a:cs typeface="Calibri" panose="020F0502020204030204" pitchFamily="34" charset="0"/>
              </a:rPr>
              <a:t>Includes two overall measures of well-being: </a:t>
            </a:r>
            <a:r>
              <a:rPr lang="en-CA" sz="2000" b="1" dirty="0">
                <a:effectLst/>
                <a:ea typeface="Calibri" panose="020F0502020204030204" pitchFamily="34" charset="0"/>
                <a:cs typeface="Calibri" panose="020F0502020204030204" pitchFamily="34" charset="0"/>
              </a:rPr>
              <a:t>life satisfaction </a:t>
            </a:r>
            <a:r>
              <a:rPr lang="en-CA" sz="2000" dirty="0">
                <a:effectLst/>
                <a:ea typeface="Calibri" panose="020F0502020204030204" pitchFamily="34" charset="0"/>
                <a:cs typeface="Calibri" panose="020F0502020204030204" pitchFamily="34" charset="0"/>
              </a:rPr>
              <a:t>and</a:t>
            </a:r>
            <a:r>
              <a:rPr lang="en-CA" sz="2000" b="1" dirty="0">
                <a:effectLst/>
                <a:ea typeface="Calibri" panose="020F0502020204030204" pitchFamily="34" charset="0"/>
                <a:cs typeface="Calibri" panose="020F0502020204030204" pitchFamily="34" charset="0"/>
              </a:rPr>
              <a:t> sense of meaning and purpose</a:t>
            </a:r>
            <a:r>
              <a:rPr lang="en-CA" sz="2000" dirty="0">
                <a:effectLst/>
                <a:ea typeface="Calibri" panose="020F0502020204030204" pitchFamily="34" charset="0"/>
                <a:cs typeface="Calibri" panose="020F0502020204030204" pitchFamily="34" charset="0"/>
              </a:rPr>
              <a:t>.</a:t>
            </a:r>
            <a:endParaRPr lang="en-CA" sz="2000" dirty="0">
              <a:effectLst/>
              <a:ea typeface="Calibri" panose="020F0502020204030204" pitchFamily="34" charset="0"/>
            </a:endParaRPr>
          </a:p>
        </p:txBody>
      </p:sp>
      <p:sp>
        <p:nvSpPr>
          <p:cNvPr id="7" name="TextBox 6">
            <a:extLst>
              <a:ext uri="{FF2B5EF4-FFF2-40B4-BE49-F238E27FC236}">
                <a16:creationId xmlns:a16="http://schemas.microsoft.com/office/drawing/2014/main" id="{27E84779-AD1D-25CE-2DDB-2B9FAF440FDF}"/>
              </a:ext>
            </a:extLst>
          </p:cNvPr>
          <p:cNvSpPr txBox="1"/>
          <p:nvPr/>
        </p:nvSpPr>
        <p:spPr>
          <a:xfrm>
            <a:off x="5563455" y="3112697"/>
            <a:ext cx="6439134" cy="2533514"/>
          </a:xfrm>
          <a:prstGeom prst="rect">
            <a:avLst/>
          </a:prstGeom>
          <a:noFill/>
        </p:spPr>
        <p:txBody>
          <a:bodyPr wrap="square" lIns="91440" tIns="45720" rIns="91440" bIns="45720" anchor="t">
            <a:spAutoFit/>
          </a:bodyPr>
          <a:lstStyle/>
          <a:p>
            <a:pPr marL="342900" indent="-342900">
              <a:lnSpc>
                <a:spcPct val="105000"/>
              </a:lnSpc>
              <a:spcAft>
                <a:spcPts val="800"/>
              </a:spcAft>
              <a:buFont typeface="Symbol" panose="05050102010706020507" pitchFamily="18" charset="2"/>
              <a:buChar char=""/>
            </a:pPr>
            <a:r>
              <a:rPr lang="en-CA" sz="2000" dirty="0">
                <a:cs typeface="Calibri"/>
              </a:rPr>
              <a:t>Allows for </a:t>
            </a:r>
            <a:r>
              <a:rPr lang="en-CA" sz="2000" b="1" dirty="0">
                <a:cs typeface="Calibri"/>
              </a:rPr>
              <a:t>integrated perspectives </a:t>
            </a:r>
            <a:r>
              <a:rPr lang="en-CA" sz="2000" dirty="0">
                <a:cs typeface="Calibri"/>
              </a:rPr>
              <a:t>that</a:t>
            </a:r>
            <a:r>
              <a:rPr lang="en-CA" sz="2000" b="1" dirty="0">
                <a:cs typeface="Calibri"/>
              </a:rPr>
              <a:t> </a:t>
            </a:r>
            <a:r>
              <a:rPr lang="en-CA" sz="2000" dirty="0">
                <a:cs typeface="Calibri"/>
              </a:rPr>
              <a:t>better connect the economic, social and environmental realities facing diverse population groups.</a:t>
            </a:r>
            <a:endParaRPr lang="en-CA" sz="2000" dirty="0">
              <a:ea typeface="Lato"/>
              <a:cs typeface="Calibri"/>
            </a:endParaRPr>
          </a:p>
          <a:p>
            <a:pPr marL="342900" indent="-342900">
              <a:lnSpc>
                <a:spcPct val="105000"/>
              </a:lnSpc>
              <a:spcAft>
                <a:spcPts val="800"/>
              </a:spcAft>
              <a:buFont typeface="Symbol" panose="05050102010706020507" pitchFamily="18" charset="2"/>
              <a:buChar char=""/>
            </a:pPr>
            <a:r>
              <a:rPr lang="en-CA" sz="2000" dirty="0">
                <a:cs typeface="Calibri"/>
              </a:rPr>
              <a:t>Goal is timelier reporting on how Canadians are doing; </a:t>
            </a:r>
            <a:r>
              <a:rPr lang="en-CA" sz="2000" b="1" dirty="0">
                <a:cs typeface="Calibri"/>
              </a:rPr>
              <a:t>substantial recent progress on developing regular time series data for social data </a:t>
            </a:r>
            <a:endParaRPr lang="en-CA" sz="2000" strike="sngStrike" dirty="0">
              <a:cs typeface="Calibri"/>
            </a:endParaRPr>
          </a:p>
          <a:p>
            <a:pPr marL="342900" lvl="0" indent="-342900">
              <a:lnSpc>
                <a:spcPct val="105000"/>
              </a:lnSpc>
              <a:spcAft>
                <a:spcPts val="800"/>
              </a:spcAft>
              <a:buFont typeface="Symbol" panose="05050102010706020507" pitchFamily="18" charset="2"/>
              <a:buChar char=""/>
            </a:pPr>
            <a:endParaRPr lang="en-CA" sz="2000" dirty="0">
              <a:cs typeface="Calibri" panose="020F0502020204030204" pitchFamily="34" charset="0"/>
            </a:endParaRPr>
          </a:p>
        </p:txBody>
      </p:sp>
    </p:spTree>
    <p:extLst>
      <p:ext uri="{BB962C8B-B14F-4D97-AF65-F5344CB8AC3E}">
        <p14:creationId xmlns:p14="http://schemas.microsoft.com/office/powerpoint/2010/main" val="2654662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4</a:t>
            </a:fld>
            <a:endParaRPr lang="en-CA"/>
          </a:p>
        </p:txBody>
      </p:sp>
      <p:pic>
        <p:nvPicPr>
          <p:cNvPr id="9" name="Picture 8">
            <a:extLst>
              <a:ext uri="{FF2B5EF4-FFF2-40B4-BE49-F238E27FC236}">
                <a16:creationId xmlns:a16="http://schemas.microsoft.com/office/drawing/2014/main" id="{B4FEAC06-6528-9761-F4E8-E4127E69EF97}"/>
              </a:ext>
            </a:extLst>
          </p:cNvPr>
          <p:cNvPicPr>
            <a:picLocks noChangeAspect="1"/>
          </p:cNvPicPr>
          <p:nvPr/>
        </p:nvPicPr>
        <p:blipFill>
          <a:blip r:embed="rId2"/>
          <a:stretch>
            <a:fillRect/>
          </a:stretch>
        </p:blipFill>
        <p:spPr>
          <a:xfrm>
            <a:off x="-4946" y="-121756"/>
            <a:ext cx="12196946" cy="7113152"/>
          </a:xfrm>
          <a:prstGeom prst="rect">
            <a:avLst/>
          </a:prstGeom>
        </p:spPr>
      </p:pic>
    </p:spTree>
    <p:extLst>
      <p:ext uri="{BB962C8B-B14F-4D97-AF65-F5344CB8AC3E}">
        <p14:creationId xmlns:p14="http://schemas.microsoft.com/office/powerpoint/2010/main" val="664164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77777" y="65341"/>
            <a:ext cx="11357360" cy="958895"/>
          </a:xfrm>
        </p:spPr>
        <p:txBody>
          <a:bodyPr>
            <a:normAutofit fontScale="90000"/>
          </a:bodyPr>
          <a:lstStyle/>
          <a:p>
            <a:pPr algn="l"/>
            <a:r>
              <a:rPr lang="en-US" sz="3400" dirty="0"/>
              <a:t>Quality of life dashboard: Monitoring changes in well-being on a regular basis via the Canadian Social Survey </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5</a:t>
            </a:fld>
            <a:endParaRPr lang="en-CA"/>
          </a:p>
        </p:txBody>
      </p:sp>
      <p:sp>
        <p:nvSpPr>
          <p:cNvPr id="3" name="Oval 2">
            <a:extLst>
              <a:ext uri="{FF2B5EF4-FFF2-40B4-BE49-F238E27FC236}">
                <a16:creationId xmlns:a16="http://schemas.microsoft.com/office/drawing/2014/main" id="{6BBC8AFD-ABC3-A533-589A-7EAF2C4F425A}"/>
              </a:ext>
            </a:extLst>
          </p:cNvPr>
          <p:cNvSpPr/>
          <p:nvPr/>
        </p:nvSpPr>
        <p:spPr>
          <a:xfrm>
            <a:off x="7305255" y="719196"/>
            <a:ext cx="4808968" cy="4700030"/>
          </a:xfrm>
          <a:prstGeom prst="ellipse">
            <a:avLst/>
          </a:prstGeom>
          <a:noFill/>
          <a:ln w="28575">
            <a:solidFill>
              <a:schemeClr val="accent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6" name="Straight Arrow Connector 5">
            <a:extLst>
              <a:ext uri="{FF2B5EF4-FFF2-40B4-BE49-F238E27FC236}">
                <a16:creationId xmlns:a16="http://schemas.microsoft.com/office/drawing/2014/main" id="{D13FFBCE-577A-365E-8FA4-57A4C18BFBD6}"/>
              </a:ext>
            </a:extLst>
          </p:cNvPr>
          <p:cNvCxnSpPr/>
          <p:nvPr/>
        </p:nvCxnSpPr>
        <p:spPr>
          <a:xfrm>
            <a:off x="1675732" y="5605440"/>
            <a:ext cx="8414535" cy="0"/>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03B254C2-6913-B483-4AA8-624318A6EA88}"/>
              </a:ext>
            </a:extLst>
          </p:cNvPr>
          <p:cNvSpPr txBox="1"/>
          <p:nvPr/>
        </p:nvSpPr>
        <p:spPr>
          <a:xfrm>
            <a:off x="7670318" y="1267958"/>
            <a:ext cx="4356769" cy="3539430"/>
          </a:xfrm>
          <a:prstGeom prst="rect">
            <a:avLst/>
          </a:prstGeom>
          <a:noFill/>
        </p:spPr>
        <p:txBody>
          <a:bodyPr wrap="square" rtlCol="0">
            <a:spAutoFit/>
          </a:bodyPr>
          <a:lstStyle/>
          <a:p>
            <a:pPr algn="ctr"/>
            <a:r>
              <a:rPr lang="en-CA" sz="2800" b="1">
                <a:solidFill>
                  <a:schemeClr val="accent1">
                    <a:lumMod val="75000"/>
                    <a:lumOff val="25000"/>
                  </a:schemeClr>
                </a:solidFill>
              </a:rPr>
              <a:t>Socio-demographic </a:t>
            </a:r>
          </a:p>
          <a:p>
            <a:pPr algn="ctr"/>
            <a:r>
              <a:rPr lang="en-CA" sz="2800" b="1">
                <a:solidFill>
                  <a:schemeClr val="accent1">
                    <a:lumMod val="75000"/>
                    <a:lumOff val="25000"/>
                  </a:schemeClr>
                </a:solidFill>
              </a:rPr>
              <a:t>characteristics</a:t>
            </a:r>
          </a:p>
          <a:p>
            <a:pPr marL="742950" lvl="1" indent="-285750">
              <a:buFont typeface="Arial" panose="020B0604020202020204" pitchFamily="34" charset="0"/>
              <a:buChar char="•"/>
            </a:pPr>
            <a:r>
              <a:rPr lang="en-CA" sz="2400">
                <a:solidFill>
                  <a:schemeClr val="accent1">
                    <a:lumMod val="75000"/>
                    <a:lumOff val="25000"/>
                  </a:schemeClr>
                </a:solidFill>
              </a:rPr>
              <a:t>Age</a:t>
            </a:r>
          </a:p>
          <a:p>
            <a:pPr marL="742950" lvl="1" indent="-285750">
              <a:buFont typeface="Arial" panose="020B0604020202020204" pitchFamily="34" charset="0"/>
              <a:buChar char="•"/>
            </a:pPr>
            <a:r>
              <a:rPr lang="en-CA" sz="2400">
                <a:solidFill>
                  <a:schemeClr val="accent1">
                    <a:lumMod val="75000"/>
                    <a:lumOff val="25000"/>
                  </a:schemeClr>
                </a:solidFill>
              </a:rPr>
              <a:t>Gender </a:t>
            </a:r>
          </a:p>
          <a:p>
            <a:pPr marL="742950" lvl="1" indent="-285750">
              <a:buFont typeface="Arial" panose="020B0604020202020204" pitchFamily="34" charset="0"/>
              <a:buChar char="•"/>
            </a:pPr>
            <a:r>
              <a:rPr lang="en-CA" sz="2400">
                <a:solidFill>
                  <a:schemeClr val="accent1">
                    <a:lumMod val="75000"/>
                    <a:lumOff val="25000"/>
                  </a:schemeClr>
                </a:solidFill>
              </a:rPr>
              <a:t>Immigration status</a:t>
            </a:r>
          </a:p>
          <a:p>
            <a:pPr marL="742950" lvl="1" indent="-285750">
              <a:buFont typeface="Arial" panose="020B0604020202020204" pitchFamily="34" charset="0"/>
              <a:buChar char="•"/>
            </a:pPr>
            <a:r>
              <a:rPr lang="en-CA" sz="2400">
                <a:solidFill>
                  <a:schemeClr val="accent1">
                    <a:lumMod val="75000"/>
                    <a:lumOff val="25000"/>
                  </a:schemeClr>
                </a:solidFill>
              </a:rPr>
              <a:t>Visible minority group </a:t>
            </a:r>
          </a:p>
          <a:p>
            <a:pPr marL="742950" lvl="1" indent="-285750">
              <a:buFont typeface="Arial" panose="020B0604020202020204" pitchFamily="34" charset="0"/>
              <a:buChar char="•"/>
            </a:pPr>
            <a:r>
              <a:rPr lang="en-CA" sz="2400">
                <a:solidFill>
                  <a:schemeClr val="accent1">
                    <a:lumMod val="75000"/>
                    <a:lumOff val="25000"/>
                  </a:schemeClr>
                </a:solidFill>
              </a:rPr>
              <a:t>Educational attainment</a:t>
            </a:r>
          </a:p>
          <a:p>
            <a:pPr marL="742950" lvl="1" indent="-285750">
              <a:buFont typeface="Arial" panose="020B0604020202020204" pitchFamily="34" charset="0"/>
              <a:buChar char="•"/>
            </a:pPr>
            <a:r>
              <a:rPr lang="en-CA" sz="2400">
                <a:solidFill>
                  <a:schemeClr val="accent1">
                    <a:lumMod val="75000"/>
                    <a:lumOff val="25000"/>
                  </a:schemeClr>
                </a:solidFill>
              </a:rPr>
              <a:t>LGBTQ2+ </a:t>
            </a:r>
          </a:p>
          <a:p>
            <a:pPr marL="742950" lvl="1" indent="-285750">
              <a:buFont typeface="Arial" panose="020B0604020202020204" pitchFamily="34" charset="0"/>
              <a:buChar char="•"/>
            </a:pPr>
            <a:r>
              <a:rPr lang="en-CA" sz="2400">
                <a:solidFill>
                  <a:schemeClr val="accent1">
                    <a:lumMod val="75000"/>
                    <a:lumOff val="25000"/>
                  </a:schemeClr>
                </a:solidFill>
              </a:rPr>
              <a:t>Urban / rural </a:t>
            </a:r>
          </a:p>
        </p:txBody>
      </p:sp>
      <p:sp>
        <p:nvSpPr>
          <p:cNvPr id="18" name="TextBox 17">
            <a:extLst>
              <a:ext uri="{FF2B5EF4-FFF2-40B4-BE49-F238E27FC236}">
                <a16:creationId xmlns:a16="http://schemas.microsoft.com/office/drawing/2014/main" id="{0BD056DC-7DFB-174D-948B-EFF230BB51BB}"/>
              </a:ext>
            </a:extLst>
          </p:cNvPr>
          <p:cNvSpPr txBox="1"/>
          <p:nvPr/>
        </p:nvSpPr>
        <p:spPr>
          <a:xfrm>
            <a:off x="177306" y="1127750"/>
            <a:ext cx="4709439" cy="3908762"/>
          </a:xfrm>
          <a:prstGeom prst="rect">
            <a:avLst/>
          </a:prstGeom>
          <a:noFill/>
          <a:ln w="28575">
            <a:solidFill>
              <a:schemeClr val="tx1"/>
            </a:solidFill>
          </a:ln>
        </p:spPr>
        <p:txBody>
          <a:bodyPr wrap="square" rtlCol="0">
            <a:spAutoFit/>
          </a:bodyPr>
          <a:lstStyle/>
          <a:p>
            <a:r>
              <a:rPr lang="en-CA" sz="2800" b="1"/>
              <a:t>Quality of life indicators</a:t>
            </a:r>
          </a:p>
          <a:p>
            <a:pPr marL="342900" indent="-342900">
              <a:buFont typeface="Arial" panose="020B0604020202020204" pitchFamily="34" charset="0"/>
              <a:buChar char="•"/>
            </a:pPr>
            <a:r>
              <a:rPr lang="en-CA" sz="2200"/>
              <a:t>Life satisfaction</a:t>
            </a:r>
          </a:p>
          <a:p>
            <a:pPr marL="342900" indent="-342900">
              <a:buFont typeface="Arial" panose="020B0604020202020204" pitchFamily="34" charset="0"/>
              <a:buChar char="•"/>
            </a:pPr>
            <a:r>
              <a:rPr lang="en-CA" sz="2200"/>
              <a:t>Sense of meaning and purpose</a:t>
            </a:r>
          </a:p>
          <a:p>
            <a:pPr marL="342900" indent="-342900">
              <a:buFont typeface="Arial" panose="020B0604020202020204" pitchFamily="34" charset="0"/>
              <a:buChar char="•"/>
            </a:pPr>
            <a:r>
              <a:rPr lang="en-CA" sz="2200"/>
              <a:t>Future outlook</a:t>
            </a:r>
          </a:p>
          <a:p>
            <a:pPr marL="342900" indent="-342900">
              <a:buFont typeface="Arial" panose="020B0604020202020204" pitchFamily="34" charset="0"/>
              <a:buChar char="•"/>
            </a:pPr>
            <a:r>
              <a:rPr lang="en-CA" sz="2200"/>
              <a:t>Loneliness </a:t>
            </a:r>
          </a:p>
          <a:p>
            <a:pPr marL="342900" indent="-342900">
              <a:buFont typeface="Arial" panose="020B0604020202020204" pitchFamily="34" charset="0"/>
              <a:buChar char="•"/>
            </a:pPr>
            <a:r>
              <a:rPr lang="en-CA" sz="2200"/>
              <a:t>Someone to count on </a:t>
            </a:r>
          </a:p>
          <a:p>
            <a:pPr marL="342900" indent="-342900">
              <a:buFont typeface="Arial" panose="020B0604020202020204" pitchFamily="34" charset="0"/>
              <a:buChar char="•"/>
            </a:pPr>
            <a:r>
              <a:rPr lang="en-CA" sz="2200"/>
              <a:t>Sense of belonging to local community</a:t>
            </a:r>
          </a:p>
          <a:p>
            <a:pPr marL="342900" indent="-342900">
              <a:buFont typeface="Arial" panose="020B0604020202020204" pitchFamily="34" charset="0"/>
              <a:buChar char="•"/>
            </a:pPr>
            <a:r>
              <a:rPr lang="en-CA" sz="2200"/>
              <a:t>Difficulty meeting financial needs</a:t>
            </a:r>
          </a:p>
          <a:p>
            <a:pPr marL="342900" indent="-342900">
              <a:buFont typeface="Arial" panose="020B0604020202020204" pitchFamily="34" charset="0"/>
              <a:buChar char="•"/>
            </a:pPr>
            <a:r>
              <a:rPr lang="en-CA" sz="2200"/>
              <a:t>Perceived mental health</a:t>
            </a:r>
          </a:p>
          <a:p>
            <a:pPr marL="342900" indent="-342900">
              <a:buFont typeface="Arial" panose="020B0604020202020204" pitchFamily="34" charset="0"/>
              <a:buChar char="•"/>
            </a:pPr>
            <a:r>
              <a:rPr lang="en-CA" sz="2200"/>
              <a:t>Confidence in institutions</a:t>
            </a:r>
          </a:p>
        </p:txBody>
      </p:sp>
      <p:sp>
        <p:nvSpPr>
          <p:cNvPr id="66" name="TextBox 65">
            <a:extLst>
              <a:ext uri="{FF2B5EF4-FFF2-40B4-BE49-F238E27FC236}">
                <a16:creationId xmlns:a16="http://schemas.microsoft.com/office/drawing/2014/main" id="{D51A57BA-9B4D-9F5F-961B-74D6DA66FF0C}"/>
              </a:ext>
            </a:extLst>
          </p:cNvPr>
          <p:cNvSpPr txBox="1"/>
          <p:nvPr/>
        </p:nvSpPr>
        <p:spPr>
          <a:xfrm>
            <a:off x="4170119" y="5098068"/>
            <a:ext cx="3500199" cy="492443"/>
          </a:xfrm>
          <a:prstGeom prst="rect">
            <a:avLst/>
          </a:prstGeom>
          <a:noFill/>
        </p:spPr>
        <p:txBody>
          <a:bodyPr wrap="square" rtlCol="0">
            <a:spAutoFit/>
          </a:bodyPr>
          <a:lstStyle/>
          <a:p>
            <a:r>
              <a:rPr lang="en-CA" sz="2600" b="1"/>
              <a:t>Quarterly time series</a:t>
            </a:r>
          </a:p>
        </p:txBody>
      </p:sp>
      <p:cxnSp>
        <p:nvCxnSpPr>
          <p:cNvPr id="68" name="Straight Arrow Connector 67">
            <a:extLst>
              <a:ext uri="{FF2B5EF4-FFF2-40B4-BE49-F238E27FC236}">
                <a16:creationId xmlns:a16="http://schemas.microsoft.com/office/drawing/2014/main" id="{B1BBED1B-BC77-6A69-AA93-24E25DB76D19}"/>
              </a:ext>
            </a:extLst>
          </p:cNvPr>
          <p:cNvCxnSpPr>
            <a:cxnSpLocks/>
          </p:cNvCxnSpPr>
          <p:nvPr/>
        </p:nvCxnSpPr>
        <p:spPr>
          <a:xfrm>
            <a:off x="5357973" y="2938410"/>
            <a:ext cx="1476054" cy="0"/>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a:extLst>
              <a:ext uri="{FF2B5EF4-FFF2-40B4-BE49-F238E27FC236}">
                <a16:creationId xmlns:a16="http://schemas.microsoft.com/office/drawing/2014/main" id="{9DD7A84C-B7E4-CD9A-A7D3-BF5621C85E89}"/>
              </a:ext>
            </a:extLst>
          </p:cNvPr>
          <p:cNvSpPr txBox="1"/>
          <p:nvPr/>
        </p:nvSpPr>
        <p:spPr>
          <a:xfrm>
            <a:off x="5138638" y="2014306"/>
            <a:ext cx="2166617" cy="830997"/>
          </a:xfrm>
          <a:prstGeom prst="rect">
            <a:avLst/>
          </a:prstGeom>
          <a:noFill/>
        </p:spPr>
        <p:txBody>
          <a:bodyPr wrap="square" rtlCol="0">
            <a:spAutoFit/>
          </a:bodyPr>
          <a:lstStyle/>
          <a:p>
            <a:r>
              <a:rPr lang="en-CA" sz="2400" b="1"/>
              <a:t>Fairness and inclusion lens</a:t>
            </a:r>
          </a:p>
        </p:txBody>
      </p:sp>
      <p:sp>
        <p:nvSpPr>
          <p:cNvPr id="5" name="TextBox 4">
            <a:extLst>
              <a:ext uri="{FF2B5EF4-FFF2-40B4-BE49-F238E27FC236}">
                <a16:creationId xmlns:a16="http://schemas.microsoft.com/office/drawing/2014/main" id="{111A774B-8C36-8C55-F3A7-00CD77F15653}"/>
              </a:ext>
            </a:extLst>
          </p:cNvPr>
          <p:cNvSpPr txBox="1"/>
          <p:nvPr/>
        </p:nvSpPr>
        <p:spPr>
          <a:xfrm>
            <a:off x="1525021" y="5606720"/>
            <a:ext cx="2414427" cy="400110"/>
          </a:xfrm>
          <a:prstGeom prst="rect">
            <a:avLst/>
          </a:prstGeom>
          <a:noFill/>
        </p:spPr>
        <p:txBody>
          <a:bodyPr wrap="square" rtlCol="0">
            <a:spAutoFit/>
          </a:bodyPr>
          <a:lstStyle/>
          <a:p>
            <a:r>
              <a:rPr lang="en-CA" sz="2000" b="1"/>
              <a:t>Q2 2021</a:t>
            </a:r>
          </a:p>
        </p:txBody>
      </p:sp>
      <p:sp>
        <p:nvSpPr>
          <p:cNvPr id="7" name="TextBox 6">
            <a:extLst>
              <a:ext uri="{FF2B5EF4-FFF2-40B4-BE49-F238E27FC236}">
                <a16:creationId xmlns:a16="http://schemas.microsoft.com/office/drawing/2014/main" id="{BD36DAF6-6151-B146-8DEA-1364260E69DD}"/>
              </a:ext>
            </a:extLst>
          </p:cNvPr>
          <p:cNvSpPr txBox="1"/>
          <p:nvPr/>
        </p:nvSpPr>
        <p:spPr>
          <a:xfrm>
            <a:off x="8883053" y="5586490"/>
            <a:ext cx="2414427" cy="400110"/>
          </a:xfrm>
          <a:prstGeom prst="rect">
            <a:avLst/>
          </a:prstGeom>
          <a:noFill/>
        </p:spPr>
        <p:txBody>
          <a:bodyPr wrap="square" rtlCol="0">
            <a:spAutoFit/>
          </a:bodyPr>
          <a:lstStyle/>
          <a:p>
            <a:r>
              <a:rPr lang="en-CA" sz="2000" b="1"/>
              <a:t>Q1 2024</a:t>
            </a:r>
          </a:p>
        </p:txBody>
      </p:sp>
    </p:spTree>
    <p:extLst>
      <p:ext uri="{BB962C8B-B14F-4D97-AF65-F5344CB8AC3E}">
        <p14:creationId xmlns:p14="http://schemas.microsoft.com/office/powerpoint/2010/main" val="3199623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5093-6705-024B-CC29-D3E856CC621C}"/>
              </a:ext>
            </a:extLst>
          </p:cNvPr>
          <p:cNvSpPr>
            <a:spLocks noGrp="1"/>
          </p:cNvSpPr>
          <p:nvPr>
            <p:ph type="title"/>
          </p:nvPr>
        </p:nvSpPr>
        <p:spPr>
          <a:xfrm>
            <a:off x="256855" y="93234"/>
            <a:ext cx="11935146" cy="777246"/>
          </a:xfrm>
        </p:spPr>
        <p:txBody>
          <a:bodyPr>
            <a:normAutofit fontScale="90000"/>
          </a:bodyPr>
          <a:lstStyle/>
          <a:p>
            <a:pPr algn="l"/>
            <a:r>
              <a:rPr lang="en-CA" sz="3200">
                <a:ea typeface="Lato"/>
                <a:cs typeface="Lato"/>
              </a:rPr>
              <a:t>Quality of life indicators, mental health: </a:t>
            </a:r>
            <a:br>
              <a:rPr lang="en-CA" sz="3200">
                <a:ea typeface="Lato"/>
                <a:cs typeface="Lato"/>
              </a:rPr>
            </a:br>
            <a:r>
              <a:rPr lang="en-CA" sz="3200">
                <a:ea typeface="Lato"/>
                <a:cs typeface="Lato"/>
              </a:rPr>
              <a:t>More young Canadians reporting poor mental health</a:t>
            </a:r>
          </a:p>
        </p:txBody>
      </p:sp>
      <p:sp>
        <p:nvSpPr>
          <p:cNvPr id="4" name="Slide Number Placeholder 3">
            <a:extLst>
              <a:ext uri="{FF2B5EF4-FFF2-40B4-BE49-F238E27FC236}">
                <a16:creationId xmlns:a16="http://schemas.microsoft.com/office/drawing/2014/main" id="{515051E5-456C-36B4-3958-3F4BE34DD7A2}"/>
              </a:ext>
            </a:extLst>
          </p:cNvPr>
          <p:cNvSpPr>
            <a:spLocks noGrp="1"/>
          </p:cNvSpPr>
          <p:nvPr>
            <p:ph type="sldNum" sz="quarter" idx="12"/>
          </p:nvPr>
        </p:nvSpPr>
        <p:spPr/>
        <p:txBody>
          <a:bodyPr/>
          <a:lstStyle/>
          <a:p>
            <a:fld id="{D65588F7-12D2-4BB6-A26C-BD62DCD3EFB9}" type="slidenum">
              <a:rPr lang="en-CA" smtClean="0"/>
              <a:t>6</a:t>
            </a:fld>
            <a:endParaRPr lang="en-CA"/>
          </a:p>
        </p:txBody>
      </p:sp>
      <p:sp>
        <p:nvSpPr>
          <p:cNvPr id="12" name="TextBox 11">
            <a:extLst>
              <a:ext uri="{FF2B5EF4-FFF2-40B4-BE49-F238E27FC236}">
                <a16:creationId xmlns:a16="http://schemas.microsoft.com/office/drawing/2014/main" id="{D92A1130-D13C-323F-EB63-623911B5F0C4}"/>
              </a:ext>
            </a:extLst>
          </p:cNvPr>
          <p:cNvSpPr txBox="1"/>
          <p:nvPr/>
        </p:nvSpPr>
        <p:spPr>
          <a:xfrm>
            <a:off x="-2130" y="5798978"/>
            <a:ext cx="11011711" cy="369332"/>
          </a:xfrm>
          <a:prstGeom prst="rect">
            <a:avLst/>
          </a:prstGeom>
          <a:noFill/>
        </p:spPr>
        <p:txBody>
          <a:bodyPr wrap="square" lIns="91440" tIns="45720" rIns="91440" bIns="45720" anchor="t">
            <a:spAutoFit/>
          </a:bodyPr>
          <a:lstStyle/>
          <a:p>
            <a:endParaRPr lang="en-CA" sz="900">
              <a:ea typeface="Lato"/>
              <a:cs typeface="Lato"/>
            </a:endParaRPr>
          </a:p>
          <a:p>
            <a:r>
              <a:rPr lang="en-CA" sz="900" b="1">
                <a:ea typeface="+mn-lt"/>
                <a:cs typeface="+mn-lt"/>
              </a:rPr>
              <a:t>Source(s): </a:t>
            </a:r>
            <a:r>
              <a:rPr lang="en-CA" sz="900">
                <a:ea typeface="+mn-lt"/>
                <a:cs typeface="+mn-lt"/>
              </a:rPr>
              <a:t>Statistics Canada, Canadian Social Survey, Waves 1-11.</a:t>
            </a:r>
            <a:endParaRPr lang="en-CA">
              <a:ea typeface="+mn-lt"/>
              <a:cs typeface="+mn-lt"/>
            </a:endParaRPr>
          </a:p>
        </p:txBody>
      </p:sp>
      <p:pic>
        <p:nvPicPr>
          <p:cNvPr id="5" name="Picture 4" descr="A graph showing the number of age groups&#10;&#10;Description automatically generated">
            <a:extLst>
              <a:ext uri="{FF2B5EF4-FFF2-40B4-BE49-F238E27FC236}">
                <a16:creationId xmlns:a16="http://schemas.microsoft.com/office/drawing/2014/main" id="{D1323547-43E8-CFB0-8551-39A266C29FDA}"/>
              </a:ext>
            </a:extLst>
          </p:cNvPr>
          <p:cNvPicPr>
            <a:picLocks noChangeAspect="1"/>
          </p:cNvPicPr>
          <p:nvPr/>
        </p:nvPicPr>
        <p:blipFill>
          <a:blip r:embed="rId3"/>
          <a:stretch>
            <a:fillRect/>
          </a:stretch>
        </p:blipFill>
        <p:spPr>
          <a:xfrm>
            <a:off x="405168" y="1047964"/>
            <a:ext cx="7718948" cy="4740039"/>
          </a:xfrm>
          <a:prstGeom prst="rect">
            <a:avLst/>
          </a:prstGeom>
        </p:spPr>
      </p:pic>
      <p:sp>
        <p:nvSpPr>
          <p:cNvPr id="6" name="TextBox 5">
            <a:extLst>
              <a:ext uri="{FF2B5EF4-FFF2-40B4-BE49-F238E27FC236}">
                <a16:creationId xmlns:a16="http://schemas.microsoft.com/office/drawing/2014/main" id="{66C4681E-61E3-2E70-ABE7-431D2C8FE89E}"/>
              </a:ext>
            </a:extLst>
          </p:cNvPr>
          <p:cNvSpPr txBox="1"/>
          <p:nvPr/>
        </p:nvSpPr>
        <p:spPr>
          <a:xfrm>
            <a:off x="8414535" y="1175561"/>
            <a:ext cx="3588054" cy="3901068"/>
          </a:xfrm>
          <a:prstGeom prst="rect">
            <a:avLst/>
          </a:prstGeom>
          <a:noFill/>
        </p:spPr>
        <p:txBody>
          <a:bodyPr wrap="square">
            <a:spAutoFit/>
          </a:bodyPr>
          <a:lstStyle/>
          <a:p>
            <a:pPr marL="285750" indent="-285750">
              <a:spcAft>
                <a:spcPts val="865"/>
              </a:spcAft>
              <a:buFont typeface="Arial" panose="020B0604020202020204" pitchFamily="34" charset="0"/>
              <a:buChar char="•"/>
            </a:pPr>
            <a:r>
              <a:rPr lang="en-CA" sz="2000"/>
              <a:t>A decade ago, young Canadians reported better mental health than their older counterparts. </a:t>
            </a:r>
          </a:p>
          <a:p>
            <a:pPr marL="285750" indent="-285750">
              <a:spcAft>
                <a:spcPts val="865"/>
              </a:spcAft>
              <a:buFont typeface="Arial" panose="020B0604020202020204" pitchFamily="34" charset="0"/>
              <a:buChar char="•"/>
            </a:pPr>
            <a:r>
              <a:rPr lang="en-CA" sz="2000"/>
              <a:t>However, the situation has since been reversed. Recently, a </a:t>
            </a:r>
            <a:r>
              <a:rPr lang="en-CA" sz="2000" b="1"/>
              <a:t>lower proportion of young Canadians reported having excellent or very good mental health</a:t>
            </a:r>
            <a:r>
              <a:rPr lang="en-CA" sz="2000"/>
              <a:t> compared with older Canadians.</a:t>
            </a:r>
          </a:p>
        </p:txBody>
      </p:sp>
    </p:spTree>
    <p:extLst>
      <p:ext uri="{BB962C8B-B14F-4D97-AF65-F5344CB8AC3E}">
        <p14:creationId xmlns:p14="http://schemas.microsoft.com/office/powerpoint/2010/main" val="1560567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344905" y="138697"/>
            <a:ext cx="11583392" cy="958895"/>
          </a:xfrm>
        </p:spPr>
        <p:txBody>
          <a:bodyPr>
            <a:normAutofit fontScale="90000"/>
          </a:bodyPr>
          <a:lstStyle/>
          <a:p>
            <a:pPr algn="l"/>
            <a:r>
              <a:rPr lang="en-US" sz="3400"/>
              <a:t>Quality of Life Framework: Pressures build on young Canadians</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7</a:t>
            </a:fld>
            <a:endParaRPr lang="en-CA"/>
          </a:p>
        </p:txBody>
      </p:sp>
      <p:sp>
        <p:nvSpPr>
          <p:cNvPr id="7" name="TextBox 6">
            <a:extLst>
              <a:ext uri="{FF2B5EF4-FFF2-40B4-BE49-F238E27FC236}">
                <a16:creationId xmlns:a16="http://schemas.microsoft.com/office/drawing/2014/main" id="{6094DDA6-D03D-C057-9B82-2B3D0FE27BEA}"/>
              </a:ext>
            </a:extLst>
          </p:cNvPr>
          <p:cNvSpPr txBox="1"/>
          <p:nvPr/>
        </p:nvSpPr>
        <p:spPr>
          <a:xfrm>
            <a:off x="189411" y="1153315"/>
            <a:ext cx="11813178" cy="4747453"/>
          </a:xfrm>
          <a:prstGeom prst="rect">
            <a:avLst/>
          </a:prstGeom>
          <a:noFill/>
        </p:spPr>
        <p:txBody>
          <a:bodyPr wrap="square" lIns="91440" tIns="45720" rIns="91440" bIns="45720" anchor="t">
            <a:spAutoFit/>
          </a:bodyPr>
          <a:lstStyle/>
          <a:p>
            <a:pPr marL="285750" indent="-285750">
              <a:spcAft>
                <a:spcPts val="865"/>
              </a:spcAft>
              <a:buFont typeface="Arial" panose="020B0604020202020204" pitchFamily="34" charset="0"/>
              <a:buChar char="•"/>
            </a:pPr>
            <a:r>
              <a:rPr lang="en-CA" sz="2000" b="0" i="0" dirty="0">
                <a:solidFill>
                  <a:srgbClr val="333333"/>
                </a:solidFill>
                <a:effectLst/>
              </a:rPr>
              <a:t>In 2016, nearly 8 in 10 </a:t>
            </a:r>
            <a:r>
              <a:rPr lang="en-CA" sz="2000" i="0" dirty="0">
                <a:solidFill>
                  <a:srgbClr val="333333"/>
                </a:solidFill>
                <a:effectLst/>
              </a:rPr>
              <a:t>Canadians aged 15 to 34 </a:t>
            </a:r>
            <a:r>
              <a:rPr lang="en-CA" sz="2000" b="0" i="0" dirty="0">
                <a:solidFill>
                  <a:srgbClr val="333333"/>
                </a:solidFill>
                <a:effectLst/>
              </a:rPr>
              <a:t>were </a:t>
            </a:r>
            <a:r>
              <a:rPr lang="en-CA" sz="2000" b="1" i="0" dirty="0">
                <a:solidFill>
                  <a:srgbClr val="333333"/>
                </a:solidFill>
                <a:effectLst/>
              </a:rPr>
              <a:t>always or often hopeful </a:t>
            </a:r>
            <a:r>
              <a:rPr lang="en-CA" sz="2000" b="0" i="0" dirty="0">
                <a:solidFill>
                  <a:srgbClr val="333333"/>
                </a:solidFill>
                <a:effectLst/>
              </a:rPr>
              <a:t>about the future. </a:t>
            </a:r>
            <a:r>
              <a:rPr lang="en-CA" sz="2000" dirty="0">
                <a:solidFill>
                  <a:srgbClr val="333333"/>
                </a:solidFill>
              </a:rPr>
              <a:t>In </a:t>
            </a:r>
            <a:r>
              <a:rPr lang="en-CA" sz="2000" b="0" i="0" dirty="0">
                <a:solidFill>
                  <a:srgbClr val="333333"/>
                </a:solidFill>
                <a:effectLst/>
              </a:rPr>
              <a:t>2021/2022, only 63% of </a:t>
            </a:r>
            <a:r>
              <a:rPr lang="en-CA" sz="2000" dirty="0">
                <a:solidFill>
                  <a:srgbClr val="333333"/>
                </a:solidFill>
              </a:rPr>
              <a:t>Canadians in this age range </a:t>
            </a:r>
            <a:r>
              <a:rPr lang="en-CA" sz="2000" b="0" i="0" dirty="0">
                <a:solidFill>
                  <a:srgbClr val="333333"/>
                </a:solidFill>
                <a:effectLst/>
              </a:rPr>
              <a:t>had a positive outlook, a decline of 15 percentage points.</a:t>
            </a:r>
            <a:br>
              <a:rPr lang="en-CA" sz="2000" b="0" i="0" dirty="0">
                <a:solidFill>
                  <a:srgbClr val="333333"/>
                </a:solidFill>
                <a:effectLst/>
              </a:rPr>
            </a:br>
            <a:endParaRPr lang="en-CA" sz="2000" b="0" i="0" dirty="0">
              <a:solidFill>
                <a:srgbClr val="333333"/>
              </a:solidFill>
              <a:effectLst/>
            </a:endParaRPr>
          </a:p>
          <a:p>
            <a:pPr marL="285750" indent="-285750">
              <a:spcAft>
                <a:spcPts val="865"/>
              </a:spcAft>
              <a:buFont typeface="Arial" panose="020B0604020202020204" pitchFamily="34" charset="0"/>
              <a:buChar char="•"/>
            </a:pPr>
            <a:r>
              <a:rPr lang="en-CA" sz="2000" dirty="0">
                <a:ea typeface="Times New Roman" panose="02020603050405020304" pitchFamily="18" charset="0"/>
              </a:rPr>
              <a:t>During the fourth quarter of 2023, 37% of people aged 25 to 34 reported </a:t>
            </a:r>
            <a:r>
              <a:rPr lang="en-CA" sz="2000" dirty="0">
                <a:effectLst/>
                <a:ea typeface="Times New Roman" panose="02020603050405020304" pitchFamily="18" charset="0"/>
              </a:rPr>
              <a:t>high levels of life satisfaction</a:t>
            </a:r>
            <a:r>
              <a:rPr lang="en-CA" sz="2000" dirty="0">
                <a:ea typeface="Times New Roman" panose="02020603050405020304" pitchFamily="18" charset="0"/>
              </a:rPr>
              <a:t>. This is similar to </a:t>
            </a:r>
            <a:r>
              <a:rPr lang="en-CA" sz="2000" dirty="0">
                <a:effectLst/>
                <a:ea typeface="Times New Roman" panose="02020603050405020304" pitchFamily="18" charset="0"/>
              </a:rPr>
              <a:t>estimates for the fourth quarter of 2022 and </a:t>
            </a:r>
            <a:r>
              <a:rPr lang="en-CA" sz="2000" b="1" dirty="0">
                <a:effectLst/>
                <a:ea typeface="Times New Roman" panose="02020603050405020304" pitchFamily="18" charset="0"/>
              </a:rPr>
              <a:t>down about 8 percentage points</a:t>
            </a:r>
            <a:r>
              <a:rPr lang="en-CA" sz="2000" dirty="0">
                <a:effectLst/>
                <a:ea typeface="Times New Roman" panose="02020603050405020304" pitchFamily="18" charset="0"/>
              </a:rPr>
              <a:t> from levels in late 2021.</a:t>
            </a:r>
            <a:br>
              <a:rPr lang="en-CA" sz="2000" dirty="0">
                <a:effectLst/>
                <a:ea typeface="Times New Roman" panose="02020603050405020304" pitchFamily="18" charset="0"/>
              </a:rPr>
            </a:br>
            <a:endParaRPr lang="en-CA" sz="2000" dirty="0">
              <a:effectLst/>
              <a:ea typeface="Times New Roman" panose="02020603050405020304" pitchFamily="18" charset="0"/>
              <a:cs typeface="Lato"/>
            </a:endParaRPr>
          </a:p>
          <a:p>
            <a:pPr marL="285750" indent="-285750">
              <a:spcAft>
                <a:spcPts val="865"/>
              </a:spcAft>
              <a:buFont typeface="Arial" panose="020B0604020202020204" pitchFamily="34" charset="0"/>
              <a:buChar char="•"/>
            </a:pPr>
            <a:r>
              <a:rPr lang="en-CA" sz="2000" u="sng" dirty="0"/>
              <a:t>Cost pressures weighing on family formation</a:t>
            </a:r>
            <a:r>
              <a:rPr lang="en-CA" sz="2000" dirty="0"/>
              <a:t>: In 2022, 38% of young adults (aged 20 to 29) did not believe they could afford to have a child in the next three years, while 32% did not believe they would have access to suitable housing to start a family during this time frame. </a:t>
            </a:r>
            <a:br>
              <a:rPr lang="en-CA" sz="2000" dirty="0"/>
            </a:br>
            <a:endParaRPr lang="en-CA" sz="2000" dirty="0"/>
          </a:p>
          <a:p>
            <a:pPr marL="285750" indent="-285750">
              <a:spcAft>
                <a:spcPts val="865"/>
              </a:spcAft>
              <a:buFont typeface="Arial" panose="020B0604020202020204" pitchFamily="34" charset="0"/>
              <a:buChar char="•"/>
            </a:pPr>
            <a:r>
              <a:rPr lang="en-CA" sz="2000" dirty="0"/>
              <a:t>The recent World Happiness Report found that while seniors in Canada ranked 8th internationally on life satisfaction, youth ranked 58th—the 3rd greatest gap internationally</a:t>
            </a:r>
            <a:r>
              <a:rPr lang="en-CA" sz="2000" dirty="0">
                <a:solidFill>
                  <a:srgbClr val="00AAD4"/>
                </a:solidFill>
              </a:rPr>
              <a:t>.</a:t>
            </a:r>
          </a:p>
        </p:txBody>
      </p:sp>
    </p:spTree>
    <p:extLst>
      <p:ext uri="{BB962C8B-B14F-4D97-AF65-F5344CB8AC3E}">
        <p14:creationId xmlns:p14="http://schemas.microsoft.com/office/powerpoint/2010/main" val="44032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09A9A-2118-EE74-93F3-35C5C07187CD}"/>
              </a:ext>
            </a:extLst>
          </p:cNvPr>
          <p:cNvSpPr>
            <a:spLocks noGrp="1"/>
          </p:cNvSpPr>
          <p:nvPr>
            <p:ph type="title"/>
          </p:nvPr>
        </p:nvSpPr>
        <p:spPr>
          <a:xfrm>
            <a:off x="286975" y="244452"/>
            <a:ext cx="11229932" cy="958895"/>
          </a:xfrm>
        </p:spPr>
        <p:txBody>
          <a:bodyPr>
            <a:normAutofit fontScale="90000"/>
          </a:bodyPr>
          <a:lstStyle/>
          <a:p>
            <a:pPr algn="l"/>
            <a:r>
              <a:rPr lang="en-US" sz="3400"/>
              <a:t>Economic pressures weigh on life satisfaction for young households    </a:t>
            </a:r>
          </a:p>
        </p:txBody>
      </p:sp>
      <p:sp>
        <p:nvSpPr>
          <p:cNvPr id="4" name="Slide Number Placeholder 3">
            <a:extLst>
              <a:ext uri="{FF2B5EF4-FFF2-40B4-BE49-F238E27FC236}">
                <a16:creationId xmlns:a16="http://schemas.microsoft.com/office/drawing/2014/main" id="{B20C4E05-F03C-7BB5-9CBC-53FDB207518F}"/>
              </a:ext>
            </a:extLst>
          </p:cNvPr>
          <p:cNvSpPr>
            <a:spLocks noGrp="1"/>
          </p:cNvSpPr>
          <p:nvPr>
            <p:ph type="sldNum" sz="quarter" idx="12"/>
          </p:nvPr>
        </p:nvSpPr>
        <p:spPr/>
        <p:txBody>
          <a:bodyPr/>
          <a:lstStyle/>
          <a:p>
            <a:fld id="{D65588F7-12D2-4BB6-A26C-BD62DCD3EFB9}" type="slidenum">
              <a:rPr lang="en-CA" smtClean="0"/>
              <a:t>8</a:t>
            </a:fld>
            <a:endParaRPr lang="en-CA"/>
          </a:p>
        </p:txBody>
      </p:sp>
      <p:pic>
        <p:nvPicPr>
          <p:cNvPr id="5" name="Picture 4">
            <a:extLst>
              <a:ext uri="{FF2B5EF4-FFF2-40B4-BE49-F238E27FC236}">
                <a16:creationId xmlns:a16="http://schemas.microsoft.com/office/drawing/2014/main" id="{0F94E1C2-C6A6-EAD0-5A68-611F5B8D26C5}"/>
              </a:ext>
            </a:extLst>
          </p:cNvPr>
          <p:cNvPicPr>
            <a:picLocks noChangeAspect="1"/>
          </p:cNvPicPr>
          <p:nvPr/>
        </p:nvPicPr>
        <p:blipFill>
          <a:blip r:embed="rId2"/>
          <a:stretch>
            <a:fillRect/>
          </a:stretch>
        </p:blipFill>
        <p:spPr>
          <a:xfrm>
            <a:off x="286975" y="1398598"/>
            <a:ext cx="11618049" cy="4060803"/>
          </a:xfrm>
          <a:prstGeom prst="rect">
            <a:avLst/>
          </a:prstGeom>
        </p:spPr>
      </p:pic>
      <p:sp>
        <p:nvSpPr>
          <p:cNvPr id="7" name="Oval 6">
            <a:extLst>
              <a:ext uri="{FF2B5EF4-FFF2-40B4-BE49-F238E27FC236}">
                <a16:creationId xmlns:a16="http://schemas.microsoft.com/office/drawing/2014/main" id="{262A8615-9000-0E47-5027-7387934D21BE}"/>
              </a:ext>
            </a:extLst>
          </p:cNvPr>
          <p:cNvSpPr/>
          <p:nvPr/>
        </p:nvSpPr>
        <p:spPr>
          <a:xfrm>
            <a:off x="4168668" y="2552314"/>
            <a:ext cx="1345915" cy="3441844"/>
          </a:xfrm>
          <a:prstGeom prst="ellipse">
            <a:avLst/>
          </a:prstGeom>
          <a:noFill/>
          <a:ln w="444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rgbClr val="C00000"/>
              </a:solidFill>
            </a:endParaRPr>
          </a:p>
        </p:txBody>
      </p:sp>
    </p:spTree>
    <p:extLst>
      <p:ext uri="{BB962C8B-B14F-4D97-AF65-F5344CB8AC3E}">
        <p14:creationId xmlns:p14="http://schemas.microsoft.com/office/powerpoint/2010/main" val="413038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726D89-FC82-B863-1F0A-2B227A08A899}"/>
              </a:ext>
            </a:extLst>
          </p:cNvPr>
          <p:cNvPicPr>
            <a:picLocks noChangeAspect="1"/>
          </p:cNvPicPr>
          <p:nvPr/>
        </p:nvPicPr>
        <p:blipFill>
          <a:blip r:embed="rId3"/>
          <a:stretch>
            <a:fillRect/>
          </a:stretch>
        </p:blipFill>
        <p:spPr>
          <a:xfrm>
            <a:off x="-3033" y="976045"/>
            <a:ext cx="6594435" cy="5068001"/>
          </a:xfrm>
          <a:prstGeom prst="rect">
            <a:avLst/>
          </a:prstGeom>
        </p:spPr>
      </p:pic>
      <p:sp>
        <p:nvSpPr>
          <p:cNvPr id="2" name="Title 1">
            <a:extLst>
              <a:ext uri="{FF2B5EF4-FFF2-40B4-BE49-F238E27FC236}">
                <a16:creationId xmlns:a16="http://schemas.microsoft.com/office/drawing/2014/main" id="{BD0E5093-6705-024B-CC29-D3E856CC621C}"/>
              </a:ext>
            </a:extLst>
          </p:cNvPr>
          <p:cNvSpPr>
            <a:spLocks noGrp="1"/>
          </p:cNvSpPr>
          <p:nvPr>
            <p:ph type="title"/>
          </p:nvPr>
        </p:nvSpPr>
        <p:spPr>
          <a:xfrm>
            <a:off x="163991" y="167268"/>
            <a:ext cx="11189809" cy="977951"/>
          </a:xfrm>
        </p:spPr>
        <p:txBody>
          <a:bodyPr>
            <a:normAutofit fontScale="90000"/>
          </a:bodyPr>
          <a:lstStyle/>
          <a:p>
            <a:pPr algn="l"/>
            <a:r>
              <a:rPr lang="en-CA" sz="3200"/>
              <a:t>Quality of Life Framework: </a:t>
            </a:r>
            <a:br>
              <a:rPr lang="en-CA" sz="3200"/>
            </a:br>
            <a:r>
              <a:rPr lang="en-CA" sz="3200"/>
              <a:t>Well-being and the urban-rural  divide  </a:t>
            </a:r>
            <a:br>
              <a:rPr lang="en-CA" sz="3200"/>
            </a:br>
            <a:r>
              <a:rPr lang="en-CA" sz="3200"/>
              <a:t> </a:t>
            </a:r>
          </a:p>
        </p:txBody>
      </p:sp>
      <p:sp>
        <p:nvSpPr>
          <p:cNvPr id="4" name="Slide Number Placeholder 3">
            <a:extLst>
              <a:ext uri="{FF2B5EF4-FFF2-40B4-BE49-F238E27FC236}">
                <a16:creationId xmlns:a16="http://schemas.microsoft.com/office/drawing/2014/main" id="{515051E5-456C-36B4-3958-3F4BE34DD7A2}"/>
              </a:ext>
            </a:extLst>
          </p:cNvPr>
          <p:cNvSpPr>
            <a:spLocks noGrp="1"/>
          </p:cNvSpPr>
          <p:nvPr>
            <p:ph type="sldNum" sz="quarter" idx="12"/>
          </p:nvPr>
        </p:nvSpPr>
        <p:spPr/>
        <p:txBody>
          <a:bodyPr/>
          <a:lstStyle/>
          <a:p>
            <a:fld id="{D65588F7-12D2-4BB6-A26C-BD62DCD3EFB9}" type="slidenum">
              <a:rPr lang="en-CA" smtClean="0"/>
              <a:t>9</a:t>
            </a:fld>
            <a:endParaRPr lang="en-CA"/>
          </a:p>
        </p:txBody>
      </p:sp>
      <p:sp>
        <p:nvSpPr>
          <p:cNvPr id="12" name="TextBox 11">
            <a:extLst>
              <a:ext uri="{FF2B5EF4-FFF2-40B4-BE49-F238E27FC236}">
                <a16:creationId xmlns:a16="http://schemas.microsoft.com/office/drawing/2014/main" id="{D92A1130-D13C-323F-EB63-623911B5F0C4}"/>
              </a:ext>
            </a:extLst>
          </p:cNvPr>
          <p:cNvSpPr txBox="1"/>
          <p:nvPr/>
        </p:nvSpPr>
        <p:spPr>
          <a:xfrm>
            <a:off x="0" y="5921400"/>
            <a:ext cx="11011711" cy="230832"/>
          </a:xfrm>
          <a:prstGeom prst="rect">
            <a:avLst/>
          </a:prstGeom>
          <a:noFill/>
        </p:spPr>
        <p:txBody>
          <a:bodyPr wrap="square">
            <a:spAutoFit/>
          </a:bodyPr>
          <a:lstStyle/>
          <a:p>
            <a:r>
              <a:rPr lang="en-CA" sz="900" b="1"/>
              <a:t>Source(s): </a:t>
            </a:r>
            <a:r>
              <a:rPr lang="en-CA" sz="900"/>
              <a:t>Statistics Canada, Canadian Social Survey, Waves 1-9.</a:t>
            </a:r>
          </a:p>
        </p:txBody>
      </p:sp>
      <p:sp>
        <p:nvSpPr>
          <p:cNvPr id="6" name="TextBox 5">
            <a:extLst>
              <a:ext uri="{FF2B5EF4-FFF2-40B4-BE49-F238E27FC236}">
                <a16:creationId xmlns:a16="http://schemas.microsoft.com/office/drawing/2014/main" id="{F898CE18-C935-59F2-FB23-0B14DDC7A396}"/>
              </a:ext>
            </a:extLst>
          </p:cNvPr>
          <p:cNvSpPr txBox="1"/>
          <p:nvPr/>
        </p:nvSpPr>
        <p:spPr>
          <a:xfrm>
            <a:off x="163991" y="1275344"/>
            <a:ext cx="2496278" cy="706028"/>
          </a:xfrm>
          <a:prstGeom prst="rect">
            <a:avLst/>
          </a:prstGeom>
        </p:spPr>
        <p:txBody>
          <a:bodyPr vert="horz" lIns="91440" tIns="45720" rIns="91440" bIns="45720" rtlCol="0" anchor="ctr">
            <a:normAutofit/>
          </a:bodyPr>
          <a:lstStyle>
            <a:lvl1pPr algn="ctr">
              <a:lnSpc>
                <a:spcPct val="90000"/>
              </a:lnSpc>
              <a:spcBef>
                <a:spcPct val="0"/>
              </a:spcBef>
              <a:buNone/>
              <a:defRPr sz="3200" b="1">
                <a:solidFill>
                  <a:srgbClr val="002060"/>
                </a:solidFill>
                <a:latin typeface="+mj-lt"/>
                <a:ea typeface="+mj-ea"/>
                <a:cs typeface="+mj-cs"/>
              </a:defRPr>
            </a:lvl1pPr>
          </a:lstStyle>
          <a:p>
            <a:r>
              <a:rPr lang="en-CA" sz="1800"/>
              <a:t>Life satisfaction</a:t>
            </a:r>
          </a:p>
          <a:p>
            <a:r>
              <a:rPr lang="en-CA" sz="1800"/>
              <a:t>National average: 51%</a:t>
            </a:r>
          </a:p>
        </p:txBody>
      </p:sp>
      <p:sp>
        <p:nvSpPr>
          <p:cNvPr id="13" name="Oval 12">
            <a:extLst>
              <a:ext uri="{FF2B5EF4-FFF2-40B4-BE49-F238E27FC236}">
                <a16:creationId xmlns:a16="http://schemas.microsoft.com/office/drawing/2014/main" id="{94B326BD-B042-FF12-7CE3-F96555B935A5}"/>
              </a:ext>
            </a:extLst>
          </p:cNvPr>
          <p:cNvSpPr/>
          <p:nvPr/>
        </p:nvSpPr>
        <p:spPr>
          <a:xfrm>
            <a:off x="3691247" y="5116286"/>
            <a:ext cx="544285" cy="484908"/>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695ADFEE-4835-191B-6279-E35D883DAF3A}"/>
              </a:ext>
            </a:extLst>
          </p:cNvPr>
          <p:cNvCxnSpPr/>
          <p:nvPr/>
        </p:nvCxnSpPr>
        <p:spPr>
          <a:xfrm flipV="1">
            <a:off x="4253346" y="4044538"/>
            <a:ext cx="3714995" cy="1272638"/>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descr="A map of canada with missing numbers&#10;&#10;Description automatically generated">
            <a:extLst>
              <a:ext uri="{FF2B5EF4-FFF2-40B4-BE49-F238E27FC236}">
                <a16:creationId xmlns:a16="http://schemas.microsoft.com/office/drawing/2014/main" id="{5E3C112A-5000-0796-06A9-599B4670C22C}"/>
              </a:ext>
            </a:extLst>
          </p:cNvPr>
          <p:cNvPicPr>
            <a:picLocks noChangeAspect="1"/>
          </p:cNvPicPr>
          <p:nvPr/>
        </p:nvPicPr>
        <p:blipFill>
          <a:blip r:embed="rId4"/>
          <a:stretch>
            <a:fillRect/>
          </a:stretch>
        </p:blipFill>
        <p:spPr>
          <a:xfrm>
            <a:off x="6390407" y="1069997"/>
            <a:ext cx="5801593" cy="4718005"/>
          </a:xfrm>
          <a:prstGeom prst="rect">
            <a:avLst/>
          </a:prstGeom>
        </p:spPr>
      </p:pic>
    </p:spTree>
    <p:extLst>
      <p:ext uri="{BB962C8B-B14F-4D97-AF65-F5344CB8AC3E}">
        <p14:creationId xmlns:p14="http://schemas.microsoft.com/office/powerpoint/2010/main" val="1856299472"/>
      </p:ext>
    </p:extLst>
  </p:cSld>
  <p:clrMapOvr>
    <a:masterClrMapping/>
  </p:clrMapOvr>
</p:sld>
</file>

<file path=ppt/theme/theme1.xml><?xml version="1.0" encoding="utf-8"?>
<a:theme xmlns:a="http://schemas.openxmlformats.org/drawingml/2006/main" name="New_StatCan_PPT_Theme">
  <a:themeElements>
    <a:clrScheme name="Custom 1">
      <a:dk1>
        <a:sysClr val="windowText" lastClr="000000"/>
      </a:dk1>
      <a:lt1>
        <a:sysClr val="window" lastClr="FFFFFF"/>
      </a:lt1>
      <a:dk2>
        <a:srgbClr val="44546A"/>
      </a:dk2>
      <a:lt2>
        <a:srgbClr val="E7E6E6"/>
      </a:lt2>
      <a:accent1>
        <a:srgbClr val="002060"/>
      </a:accent1>
      <a:accent2>
        <a:srgbClr val="2E75B5"/>
      </a:accent2>
      <a:accent3>
        <a:srgbClr val="9CC3E5"/>
      </a:accent3>
      <a:accent4>
        <a:srgbClr val="C00000"/>
      </a:accent4>
      <a:accent5>
        <a:srgbClr val="C55A11"/>
      </a:accent5>
      <a:accent6>
        <a:srgbClr val="BF9000"/>
      </a:accent6>
      <a:hlink>
        <a:srgbClr val="0563C1"/>
      </a:hlink>
      <a:folHlink>
        <a:srgbClr val="954F72"/>
      </a:folHlink>
    </a:clrScheme>
    <a:fontScheme name="Custom 1">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_StatCan_PPT_Theme" id="{DD4C50A4-FDE7-4A07-978D-CB7476149063}" vid="{CA5A9419-017D-49DD-AAEC-974977B02D9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3a3b98e-f871-4c3b-a824-85a2c7fec2e8" xsi:nil="true"/>
    <lcf76f155ced4ddcb4097134ff3c332f xmlns="1dbcf9bb-2f50-4bf1-9db8-7fb3f23ef44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2CA94F409D7244FB31870E00DBB3018" ma:contentTypeVersion="16" ma:contentTypeDescription="Create a new document." ma:contentTypeScope="" ma:versionID="56a2d171669ff5d14416d603d910af68">
  <xsd:schema xmlns:xsd="http://www.w3.org/2001/XMLSchema" xmlns:xs="http://www.w3.org/2001/XMLSchema" xmlns:p="http://schemas.microsoft.com/office/2006/metadata/properties" xmlns:ns2="1dbcf9bb-2f50-4bf1-9db8-7fb3f23ef444" xmlns:ns3="93a3b98e-f871-4c3b-a824-85a2c7fec2e8" targetNamespace="http://schemas.microsoft.com/office/2006/metadata/properties" ma:root="true" ma:fieldsID="7913b05ba6adbb37a6dbcf1d14723d95" ns2:_="" ns3:_="">
    <xsd:import namespace="1dbcf9bb-2f50-4bf1-9db8-7fb3f23ef444"/>
    <xsd:import namespace="93a3b98e-f871-4c3b-a824-85a2c7fec2e8"/>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bcf9bb-2f50-4bf1-9db8-7fb3f23ef4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eb41c8a-d16a-4c2c-b2c8-9d75bbc6a4e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a3b98e-f871-4c3b-a824-85a2c7fec2e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3b12476-e516-4d8f-bfe6-d6eb583663c3}" ma:internalName="TaxCatchAll" ma:showField="CatchAllData" ma:web="93a3b98e-f871-4c3b-a824-85a2c7fec2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F6BA3E-4625-428E-9A1E-00D4DC9C5A7C}">
  <ds:schemaRefs>
    <ds:schemaRef ds:uri="http://schemas.microsoft.com/sharepoint/v3/contenttype/forms"/>
  </ds:schemaRefs>
</ds:datastoreItem>
</file>

<file path=customXml/itemProps2.xml><?xml version="1.0" encoding="utf-8"?>
<ds:datastoreItem xmlns:ds="http://schemas.openxmlformats.org/officeDocument/2006/customXml" ds:itemID="{4BBA2977-FC5A-4F5D-B131-2ACD8F5FF983}">
  <ds:schemaRefs>
    <ds:schemaRef ds:uri="1dbcf9bb-2f50-4bf1-9db8-7fb3f23ef444"/>
    <ds:schemaRef ds:uri="93a3b98e-f871-4c3b-a824-85a2c7fec2e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0B5350B-5552-43E4-924E-A763EDB01BCC}">
  <ds:schemaRefs>
    <ds:schemaRef ds:uri="1dbcf9bb-2f50-4bf1-9db8-7fb3f23ef444"/>
    <ds:schemaRef ds:uri="93a3b98e-f871-4c3b-a824-85a2c7fec2e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New_StatCan_PPT_Theme</Template>
  <TotalTime>47</TotalTime>
  <Words>2237</Words>
  <Application>Microsoft Office PowerPoint</Application>
  <PresentationFormat>Widescreen</PresentationFormat>
  <Paragraphs>264</Paragraphs>
  <Slides>26</Slides>
  <Notes>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Bahnschrift Condensed</vt:lpstr>
      <vt:lpstr>Calibri</vt:lpstr>
      <vt:lpstr>Courier New</vt:lpstr>
      <vt:lpstr>Lato</vt:lpstr>
      <vt:lpstr>Noto Sans</vt:lpstr>
      <vt:lpstr>Roboto</vt:lpstr>
      <vt:lpstr>Symbol</vt:lpstr>
      <vt:lpstr>Wingdings</vt:lpstr>
      <vt:lpstr>New_StatCan_PPT_Theme</vt:lpstr>
      <vt:lpstr>Towards more comprehensive measures of well-being:  Developing integrated statistics to understand linkages  between economy, environment and society  </vt:lpstr>
      <vt:lpstr>Topics  </vt:lpstr>
      <vt:lpstr>Statistics Canada’s Quality of Life Framework</vt:lpstr>
      <vt:lpstr>PowerPoint Presentation</vt:lpstr>
      <vt:lpstr>Quality of life dashboard: Monitoring changes in well-being on a regular basis via the Canadian Social Survey </vt:lpstr>
      <vt:lpstr>Quality of life indicators, mental health:  More young Canadians reporting poor mental health</vt:lpstr>
      <vt:lpstr>Quality of Life Framework: Pressures build on young Canadians</vt:lpstr>
      <vt:lpstr>Economic pressures weigh on life satisfaction for young households    </vt:lpstr>
      <vt:lpstr>Quality of Life Framework:  Well-being and the urban-rural  divide    </vt:lpstr>
      <vt:lpstr>SNA 2025: Encompassing measures of economic well-being and sustainability</vt:lpstr>
      <vt:lpstr>Distributions of Household Economic Accounts: Declining mortgage balances for young households  </vt:lpstr>
      <vt:lpstr> Distributions of household economic accounts:  Young households face large increases in debt servicing costs</vt:lpstr>
      <vt:lpstr>Distributions of household economic accounts, income and wealth:  Sharp divide between homeowners and renters</vt:lpstr>
      <vt:lpstr>Moving beyond the production boundary:  Value of unpaid household services</vt:lpstr>
      <vt:lpstr>Environmental–economic accounting: Physical flow account for greenhouse gas omissions</vt:lpstr>
      <vt:lpstr>Environmental–economic accounting: Per capita GHG emissions, 2021</vt:lpstr>
      <vt:lpstr>Beyond GDP:  More emphasis on economic well-being and sustainability</vt:lpstr>
      <vt:lpstr>Beyond GDP: Developing extended measures of capital to estimate comprehensive wealth</vt:lpstr>
      <vt:lpstr>Beyond GDP: Developing extended measures of capital to estimate comprehensive wealth </vt:lpstr>
      <vt:lpstr>Statistics Canada: Leading international efforts </vt:lpstr>
      <vt:lpstr>Calls for greater integration between economic, environmental and social pillars</vt:lpstr>
      <vt:lpstr>The NES journey beyond GDP</vt:lpstr>
      <vt:lpstr>PowerPoint Presentation</vt:lpstr>
      <vt:lpstr>Friends of the Chair of  Social and Demographic Statistics</vt:lpstr>
      <vt:lpstr>Building blocks for a conceptual framework for social and demographic statistics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Guttler, Anja (StatCan)</dc:creator>
  <cp:lastModifiedBy>Tupy, Alexa (she | elle) (StatCan)</cp:lastModifiedBy>
  <cp:revision>54</cp:revision>
  <dcterms:created xsi:type="dcterms:W3CDTF">2023-03-01T15:12:32Z</dcterms:created>
  <dcterms:modified xsi:type="dcterms:W3CDTF">2024-06-24T14:27:33Z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0x01010042CA94F409D7244FB31870E00DBB3018</vt:lpwstr>
  </property>
  <property fmtid="{D5CDD505-2E9C-101B-9397-08002B2CF9AE}" pid="3" name="MediaServiceImageTags">
    <vt:lpwstr/>
  </property>
</Properties>
</file>